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handoutMasterIdLst>
    <p:handoutMasterId r:id="rId27"/>
  </p:handoutMasterIdLst>
  <p:sldIdLst>
    <p:sldId id="305" r:id="rId2"/>
    <p:sldId id="335" r:id="rId3"/>
    <p:sldId id="282" r:id="rId4"/>
    <p:sldId id="285" r:id="rId5"/>
    <p:sldId id="316" r:id="rId6"/>
    <p:sldId id="317" r:id="rId7"/>
    <p:sldId id="331" r:id="rId8"/>
    <p:sldId id="318" r:id="rId9"/>
    <p:sldId id="292" r:id="rId10"/>
    <p:sldId id="286" r:id="rId11"/>
    <p:sldId id="334" r:id="rId12"/>
    <p:sldId id="321" r:id="rId13"/>
    <p:sldId id="336" r:id="rId14"/>
    <p:sldId id="338" r:id="rId15"/>
    <p:sldId id="319" r:id="rId16"/>
    <p:sldId id="337" r:id="rId17"/>
    <p:sldId id="332" r:id="rId18"/>
    <p:sldId id="288" r:id="rId19"/>
    <p:sldId id="339" r:id="rId20"/>
    <p:sldId id="324" r:id="rId21"/>
    <p:sldId id="327" r:id="rId22"/>
    <p:sldId id="328" r:id="rId23"/>
    <p:sldId id="329" r:id="rId24"/>
    <p:sldId id="29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stin Dean" initials="JD" lastIdx="4" clrIdx="0">
    <p:extLst>
      <p:ext uri="{19B8F6BF-5375-455C-9EA6-DF929625EA0E}">
        <p15:presenceInfo xmlns:p15="http://schemas.microsoft.com/office/powerpoint/2012/main" userId="S::jdean@theadditiveagency.com::48d7c856-aa91-4f9a-9c9d-c7de74b978a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7780"/>
    <a:srgbClr val="D74100"/>
    <a:srgbClr val="000000"/>
    <a:srgbClr val="404040"/>
    <a:srgbClr val="6D777E"/>
    <a:srgbClr val="F76900"/>
    <a:srgbClr val="F768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0A1B5D5-9B99-4C35-A422-299274C87663}">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89379"/>
  </p:normalViewPr>
  <p:slideViewPr>
    <p:cSldViewPr snapToGrid="0" snapToObjects="1">
      <p:cViewPr varScale="1">
        <p:scale>
          <a:sx n="63" d="100"/>
          <a:sy n="63" d="100"/>
        </p:scale>
        <p:origin x="688" y="56"/>
      </p:cViewPr>
      <p:guideLst/>
    </p:cSldViewPr>
  </p:slideViewPr>
  <p:outlineViewPr>
    <p:cViewPr>
      <p:scale>
        <a:sx n="33" d="100"/>
        <a:sy n="33" d="100"/>
      </p:scale>
      <p:origin x="0" y="-1272"/>
    </p:cViewPr>
  </p:outlineViewPr>
  <p:notesTextViewPr>
    <p:cViewPr>
      <p:scale>
        <a:sx n="1" d="1"/>
        <a:sy n="1" d="1"/>
      </p:scale>
      <p:origin x="0" y="0"/>
    </p:cViewPr>
  </p:notesTextViewPr>
  <p:sorterViewPr>
    <p:cViewPr>
      <p:scale>
        <a:sx n="152" d="100"/>
        <a:sy n="152" d="100"/>
      </p:scale>
      <p:origin x="0" y="0"/>
    </p:cViewPr>
  </p:sorterViewPr>
  <p:notesViewPr>
    <p:cSldViewPr snapToGrid="0" snapToObjects="1">
      <p:cViewPr varScale="1">
        <p:scale>
          <a:sx n="114" d="100"/>
          <a:sy n="114" d="100"/>
        </p:scale>
        <p:origin x="3544"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01379A-EF37-704C-8538-D0F73F424FA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2C2CBE97-3D0C-5045-9FE9-7F95CA6BE3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BCE2166-158B-7043-BC3D-862E3961CD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20385E-9AEC-AE4B-9F29-034FFD6546A1}" type="slidenum">
              <a:rPr lang="en-US" smtClean="0"/>
              <a:t>‹#›</a:t>
            </a:fld>
            <a:endParaRPr lang="en-US"/>
          </a:p>
        </p:txBody>
      </p:sp>
      <p:sp>
        <p:nvSpPr>
          <p:cNvPr id="6" name="Date Placeholder 5">
            <a:extLst>
              <a:ext uri="{FF2B5EF4-FFF2-40B4-BE49-F238E27FC236}">
                <a16:creationId xmlns:a16="http://schemas.microsoft.com/office/drawing/2014/main" id="{37B6664E-7B47-9F48-A0F4-96D7B082EC9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EE0C87-C4B2-804D-A271-30F16C3C06F1}" type="datetimeFigureOut">
              <a:rPr lang="en-US" smtClean="0"/>
              <a:t>8/24/2026</a:t>
            </a:fld>
            <a:endParaRPr lang="en-US"/>
          </a:p>
        </p:txBody>
      </p:sp>
    </p:spTree>
    <p:extLst>
      <p:ext uri="{BB962C8B-B14F-4D97-AF65-F5344CB8AC3E}">
        <p14:creationId xmlns:p14="http://schemas.microsoft.com/office/powerpoint/2010/main" val="3024254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D088AB-38D9-574D-9FE4-C1ABD659377A}" type="datetimeFigureOut">
              <a:rPr lang="en-US" smtClean="0"/>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C9CC7F-D7FD-7142-9894-9CD0A54CFBFA}" type="slidenum">
              <a:rPr lang="en-US" smtClean="0"/>
              <a:t>‹#›</a:t>
            </a:fld>
            <a:endParaRPr lang="en-US"/>
          </a:p>
        </p:txBody>
      </p:sp>
    </p:spTree>
    <p:extLst>
      <p:ext uri="{BB962C8B-B14F-4D97-AF65-F5344CB8AC3E}">
        <p14:creationId xmlns:p14="http://schemas.microsoft.com/office/powerpoint/2010/main" val="4292172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C9CC7F-D7FD-7142-9894-9CD0A54CFBFA}" type="slidenum">
              <a:rPr lang="en-US" smtClean="0"/>
              <a:t>1</a:t>
            </a:fld>
            <a:endParaRPr lang="en-US"/>
          </a:p>
        </p:txBody>
      </p:sp>
    </p:spTree>
    <p:extLst>
      <p:ext uri="{BB962C8B-B14F-4D97-AF65-F5344CB8AC3E}">
        <p14:creationId xmlns:p14="http://schemas.microsoft.com/office/powerpoint/2010/main" val="39459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C9CC7F-D7FD-7142-9894-9CD0A54CFBFA}" type="slidenum">
              <a:rPr lang="en-US" smtClean="0"/>
              <a:t>3</a:t>
            </a:fld>
            <a:endParaRPr lang="en-US"/>
          </a:p>
        </p:txBody>
      </p:sp>
    </p:spTree>
    <p:extLst>
      <p:ext uri="{BB962C8B-B14F-4D97-AF65-F5344CB8AC3E}">
        <p14:creationId xmlns:p14="http://schemas.microsoft.com/office/powerpoint/2010/main" val="1799569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C9CC7F-D7FD-7142-9894-9CD0A54CFBFA}" type="slidenum">
              <a:rPr lang="en-US" smtClean="0"/>
              <a:t>4</a:t>
            </a:fld>
            <a:endParaRPr lang="en-US"/>
          </a:p>
        </p:txBody>
      </p:sp>
    </p:spTree>
    <p:extLst>
      <p:ext uri="{BB962C8B-B14F-4D97-AF65-F5344CB8AC3E}">
        <p14:creationId xmlns:p14="http://schemas.microsoft.com/office/powerpoint/2010/main" val="1426830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C9CC7F-D7FD-7142-9894-9CD0A54CFBFA}" type="slidenum">
              <a:rPr lang="en-US" smtClean="0"/>
              <a:t>5</a:t>
            </a:fld>
            <a:endParaRPr lang="en-US"/>
          </a:p>
        </p:txBody>
      </p:sp>
    </p:spTree>
    <p:extLst>
      <p:ext uri="{BB962C8B-B14F-4D97-AF65-F5344CB8AC3E}">
        <p14:creationId xmlns:p14="http://schemas.microsoft.com/office/powerpoint/2010/main" val="3173557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C9CC7F-D7FD-7142-9894-9CD0A54CFBFA}" type="slidenum">
              <a:rPr lang="en-US" smtClean="0"/>
              <a:t>6</a:t>
            </a:fld>
            <a:endParaRPr lang="en-US"/>
          </a:p>
        </p:txBody>
      </p:sp>
    </p:spTree>
    <p:extLst>
      <p:ext uri="{BB962C8B-B14F-4D97-AF65-F5344CB8AC3E}">
        <p14:creationId xmlns:p14="http://schemas.microsoft.com/office/powerpoint/2010/main" val="4152244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C9CC7F-D7FD-7142-9894-9CD0A54CFBFA}" type="slidenum">
              <a:rPr lang="en-US" smtClean="0"/>
              <a:t>8</a:t>
            </a:fld>
            <a:endParaRPr lang="en-US"/>
          </a:p>
        </p:txBody>
      </p:sp>
    </p:spTree>
    <p:extLst>
      <p:ext uri="{BB962C8B-B14F-4D97-AF65-F5344CB8AC3E}">
        <p14:creationId xmlns:p14="http://schemas.microsoft.com/office/powerpoint/2010/main" val="1621740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C9CC7F-D7FD-7142-9894-9CD0A54CFBFA}" type="slidenum">
              <a:rPr lang="en-US" smtClean="0"/>
              <a:t>9</a:t>
            </a:fld>
            <a:endParaRPr lang="en-US"/>
          </a:p>
        </p:txBody>
      </p:sp>
    </p:spTree>
    <p:extLst>
      <p:ext uri="{BB962C8B-B14F-4D97-AF65-F5344CB8AC3E}">
        <p14:creationId xmlns:p14="http://schemas.microsoft.com/office/powerpoint/2010/main" val="1204940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C9CC7F-D7FD-7142-9894-9CD0A54CFBFA}" type="slidenum">
              <a:rPr lang="en-US" smtClean="0"/>
              <a:t>10</a:t>
            </a:fld>
            <a:endParaRPr lang="en-US"/>
          </a:p>
        </p:txBody>
      </p:sp>
    </p:spTree>
    <p:extLst>
      <p:ext uri="{BB962C8B-B14F-4D97-AF65-F5344CB8AC3E}">
        <p14:creationId xmlns:p14="http://schemas.microsoft.com/office/powerpoint/2010/main" val="3118057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0D4B0-5CDA-B59D-C0D8-A794F5A5E0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6C08CE-83B3-D24A-1CC6-C946BBCEE4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EB32C8-3E8C-4EF3-0F52-7D08D1A796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7C35FC-3180-82D0-EE19-2092F8AC7429}"/>
              </a:ext>
            </a:extLst>
          </p:cNvPr>
          <p:cNvSpPr>
            <a:spLocks noGrp="1"/>
          </p:cNvSpPr>
          <p:nvPr>
            <p:ph type="sldNum" sz="quarter" idx="5"/>
          </p:nvPr>
        </p:nvSpPr>
        <p:spPr/>
        <p:txBody>
          <a:bodyPr/>
          <a:lstStyle/>
          <a:p>
            <a:fld id="{9AC9CC7F-D7FD-7142-9894-9CD0A54CFBFA}" type="slidenum">
              <a:rPr lang="en-US" smtClean="0"/>
              <a:t>11</a:t>
            </a:fld>
            <a:endParaRPr lang="en-US"/>
          </a:p>
        </p:txBody>
      </p:sp>
    </p:spTree>
    <p:extLst>
      <p:ext uri="{BB962C8B-B14F-4D97-AF65-F5344CB8AC3E}">
        <p14:creationId xmlns:p14="http://schemas.microsoft.com/office/powerpoint/2010/main" val="53909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C9CC7F-D7FD-7142-9894-9CD0A54CFBFA}" type="slidenum">
              <a:rPr lang="en-US" smtClean="0"/>
              <a:t>12</a:t>
            </a:fld>
            <a:endParaRPr lang="en-US"/>
          </a:p>
        </p:txBody>
      </p:sp>
    </p:spTree>
    <p:extLst>
      <p:ext uri="{BB962C8B-B14F-4D97-AF65-F5344CB8AC3E}">
        <p14:creationId xmlns:p14="http://schemas.microsoft.com/office/powerpoint/2010/main" val="2129499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585AB-28B9-6EE2-7DC4-2A9E026A8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647A09-2564-4DB8-27A3-96BE8B6A5F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87CAAE-0D41-D678-1D6A-982519237E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A88561-1F55-D5F3-1AEB-19818D960EDE}"/>
              </a:ext>
            </a:extLst>
          </p:cNvPr>
          <p:cNvSpPr>
            <a:spLocks noGrp="1"/>
          </p:cNvSpPr>
          <p:nvPr>
            <p:ph type="sldNum" sz="quarter" idx="5"/>
          </p:nvPr>
        </p:nvSpPr>
        <p:spPr/>
        <p:txBody>
          <a:bodyPr/>
          <a:lstStyle/>
          <a:p>
            <a:fld id="{9AC9CC7F-D7FD-7142-9894-9CD0A54CFBFA}" type="slidenum">
              <a:rPr lang="en-US" smtClean="0"/>
              <a:t>13</a:t>
            </a:fld>
            <a:endParaRPr lang="en-US"/>
          </a:p>
        </p:txBody>
      </p:sp>
    </p:spTree>
    <p:extLst>
      <p:ext uri="{BB962C8B-B14F-4D97-AF65-F5344CB8AC3E}">
        <p14:creationId xmlns:p14="http://schemas.microsoft.com/office/powerpoint/2010/main" val="2427846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C9CC7F-D7FD-7142-9894-9CD0A54CFBFA}" type="slidenum">
              <a:rPr lang="en-US" smtClean="0"/>
              <a:t>15</a:t>
            </a:fld>
            <a:endParaRPr lang="en-US"/>
          </a:p>
        </p:txBody>
      </p:sp>
    </p:spTree>
    <p:extLst>
      <p:ext uri="{BB962C8B-B14F-4D97-AF65-F5344CB8AC3E}">
        <p14:creationId xmlns:p14="http://schemas.microsoft.com/office/powerpoint/2010/main" val="3633429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B0D14-A01E-BC1B-A995-BC8AEEE49A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1DD8B5-8A00-6EFA-92C6-CEB7B7B86A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FFAFF1-E20D-D236-E3FD-ECDB7105CC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5D59E5-A1B6-7510-C020-7E4F0502E30F}"/>
              </a:ext>
            </a:extLst>
          </p:cNvPr>
          <p:cNvSpPr>
            <a:spLocks noGrp="1"/>
          </p:cNvSpPr>
          <p:nvPr>
            <p:ph type="sldNum" sz="quarter" idx="5"/>
          </p:nvPr>
        </p:nvSpPr>
        <p:spPr/>
        <p:txBody>
          <a:bodyPr/>
          <a:lstStyle/>
          <a:p>
            <a:fld id="{9AC9CC7F-D7FD-7142-9894-9CD0A54CFBFA}" type="slidenum">
              <a:rPr lang="en-US" smtClean="0"/>
              <a:t>16</a:t>
            </a:fld>
            <a:endParaRPr lang="en-US"/>
          </a:p>
        </p:txBody>
      </p:sp>
    </p:spTree>
    <p:extLst>
      <p:ext uri="{BB962C8B-B14F-4D97-AF65-F5344CB8AC3E}">
        <p14:creationId xmlns:p14="http://schemas.microsoft.com/office/powerpoint/2010/main" val="4094724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C9CC7F-D7FD-7142-9894-9CD0A54CFBFA}" type="slidenum">
              <a:rPr lang="en-US" smtClean="0"/>
              <a:t>18</a:t>
            </a:fld>
            <a:endParaRPr lang="en-US"/>
          </a:p>
        </p:txBody>
      </p:sp>
    </p:spTree>
    <p:extLst>
      <p:ext uri="{BB962C8B-B14F-4D97-AF65-F5344CB8AC3E}">
        <p14:creationId xmlns:p14="http://schemas.microsoft.com/office/powerpoint/2010/main" val="1173836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C9CC7F-D7FD-7142-9894-9CD0A54CFBFA}" type="slidenum">
              <a:rPr lang="en-US" smtClean="0"/>
              <a:t>20</a:t>
            </a:fld>
            <a:endParaRPr lang="en-US"/>
          </a:p>
        </p:txBody>
      </p:sp>
    </p:spTree>
    <p:extLst>
      <p:ext uri="{BB962C8B-B14F-4D97-AF65-F5344CB8AC3E}">
        <p14:creationId xmlns:p14="http://schemas.microsoft.com/office/powerpoint/2010/main" val="101023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C9CC7F-D7FD-7142-9894-9CD0A54CFBFA}" type="slidenum">
              <a:rPr lang="en-US" smtClean="0"/>
              <a:t>21</a:t>
            </a:fld>
            <a:endParaRPr lang="en-US"/>
          </a:p>
        </p:txBody>
      </p:sp>
    </p:spTree>
    <p:extLst>
      <p:ext uri="{BB962C8B-B14F-4D97-AF65-F5344CB8AC3E}">
        <p14:creationId xmlns:p14="http://schemas.microsoft.com/office/powerpoint/2010/main" val="19116220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C9CC7F-D7FD-7142-9894-9CD0A54CFBFA}" type="slidenum">
              <a:rPr lang="en-US" smtClean="0"/>
              <a:t>22</a:t>
            </a:fld>
            <a:endParaRPr lang="en-US"/>
          </a:p>
        </p:txBody>
      </p:sp>
    </p:spTree>
    <p:extLst>
      <p:ext uri="{BB962C8B-B14F-4D97-AF65-F5344CB8AC3E}">
        <p14:creationId xmlns:p14="http://schemas.microsoft.com/office/powerpoint/2010/main" val="2309748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C9CC7F-D7FD-7142-9894-9CD0A54CFBFA}" type="slidenum">
              <a:rPr lang="en-US" smtClean="0"/>
              <a:t>23</a:t>
            </a:fld>
            <a:endParaRPr lang="en-US"/>
          </a:p>
        </p:txBody>
      </p:sp>
    </p:spTree>
    <p:extLst>
      <p:ext uri="{BB962C8B-B14F-4D97-AF65-F5344CB8AC3E}">
        <p14:creationId xmlns:p14="http://schemas.microsoft.com/office/powerpoint/2010/main" val="2269890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C9CC7F-D7FD-7142-9894-9CD0A54CFBFA}" type="slidenum">
              <a:rPr lang="en-US" smtClean="0"/>
              <a:t>24</a:t>
            </a:fld>
            <a:endParaRPr lang="en-US"/>
          </a:p>
        </p:txBody>
      </p:sp>
    </p:spTree>
    <p:extLst>
      <p:ext uri="{BB962C8B-B14F-4D97-AF65-F5344CB8AC3E}">
        <p14:creationId xmlns:p14="http://schemas.microsoft.com/office/powerpoint/2010/main" val="2174906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with Block S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D7C3A-EF0B-4240-8101-CB6524BBA48C}"/>
              </a:ext>
            </a:extLst>
          </p:cNvPr>
          <p:cNvSpPr>
            <a:spLocks noGrp="1"/>
          </p:cNvSpPr>
          <p:nvPr>
            <p:ph type="ctrTitle"/>
          </p:nvPr>
        </p:nvSpPr>
        <p:spPr>
          <a:xfrm>
            <a:off x="731520" y="1879447"/>
            <a:ext cx="6583680" cy="2387600"/>
          </a:xfrm>
          <a:prstGeom prst="rect">
            <a:avLst/>
          </a:prstGeom>
        </p:spPr>
        <p:txBody>
          <a:bodyPr anchor="b">
            <a:normAutofit/>
          </a:bodyPr>
          <a:lstStyle>
            <a:lvl1pPr algn="l">
              <a:defRPr sz="5400"/>
            </a:lvl1pPr>
          </a:lstStyle>
          <a:p>
            <a:r>
              <a:rPr lang="en-US" dirty="0"/>
              <a:t>Click to edit Master title style</a:t>
            </a:r>
          </a:p>
        </p:txBody>
      </p:sp>
      <p:sp>
        <p:nvSpPr>
          <p:cNvPr id="3" name="Subtitle 2">
            <a:extLst>
              <a:ext uri="{FF2B5EF4-FFF2-40B4-BE49-F238E27FC236}">
                <a16:creationId xmlns:a16="http://schemas.microsoft.com/office/drawing/2014/main" id="{D1FAD06B-ADEF-9846-AB81-A4E3AE9CC54A}"/>
              </a:ext>
            </a:extLst>
          </p:cNvPr>
          <p:cNvSpPr>
            <a:spLocks noGrp="1"/>
          </p:cNvSpPr>
          <p:nvPr>
            <p:ph type="subTitle" idx="1"/>
          </p:nvPr>
        </p:nvSpPr>
        <p:spPr>
          <a:xfrm>
            <a:off x="731520" y="4975122"/>
            <a:ext cx="6583680" cy="1039761"/>
          </a:xfrm>
          <a:prstGeom prst="rect">
            <a:avLst/>
          </a:prstGeom>
        </p:spPr>
        <p:txBody>
          <a:bodyPr>
            <a:norm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3" descr="Syracuse University is presented next to a block S in orange on a white background." title="Syracuse University Logo">
            <a:extLst>
              <a:ext uri="{FF2B5EF4-FFF2-40B4-BE49-F238E27FC236}">
                <a16:creationId xmlns:a16="http://schemas.microsoft.com/office/drawing/2014/main" id="{45EA3A71-4B99-694C-96D0-5C3A8731AD43}"/>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a:stretch/>
        </p:blipFill>
        <p:spPr>
          <a:xfrm>
            <a:off x="740664" y="466344"/>
            <a:ext cx="3300984" cy="621792"/>
          </a:xfrm>
          <a:prstGeom prst="rect">
            <a:avLst/>
          </a:prstGeom>
        </p:spPr>
      </p:pic>
      <p:pic>
        <p:nvPicPr>
          <p:cNvPr id="8" name="Picture 4" descr="Large orange blocky &quot;S&quot; placed on the bottom right corner of the slide. " title="Syracuse University Block S">
            <a:extLst>
              <a:ext uri="{FF2B5EF4-FFF2-40B4-BE49-F238E27FC236}">
                <a16:creationId xmlns:a16="http://schemas.microsoft.com/office/drawing/2014/main" id="{D1E18515-35BE-7644-8158-2284E6C0A6F3}"/>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52" r="11376" b="6722"/>
          <a:stretch/>
        </p:blipFill>
        <p:spPr>
          <a:xfrm>
            <a:off x="7772400" y="457200"/>
            <a:ext cx="4416552" cy="6400800"/>
          </a:xfrm>
          <a:prstGeom prst="rect">
            <a:avLst/>
          </a:prstGeom>
        </p:spPr>
      </p:pic>
    </p:spTree>
    <p:extLst>
      <p:ext uri="{BB962C8B-B14F-4D97-AF65-F5344CB8AC3E}">
        <p14:creationId xmlns:p14="http://schemas.microsoft.com/office/powerpoint/2010/main" val="3842758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with Block S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D7C3A-EF0B-4240-8101-CB6524BBA48C}"/>
              </a:ext>
            </a:extLst>
          </p:cNvPr>
          <p:cNvSpPr>
            <a:spLocks noGrp="1"/>
          </p:cNvSpPr>
          <p:nvPr>
            <p:ph type="ctrTitle"/>
          </p:nvPr>
        </p:nvSpPr>
        <p:spPr>
          <a:xfrm>
            <a:off x="731520" y="1879447"/>
            <a:ext cx="6583680" cy="2387600"/>
          </a:xfrm>
          <a:prstGeom prst="rect">
            <a:avLst/>
          </a:prstGeom>
        </p:spPr>
        <p:txBody>
          <a:bodyPr anchor="b">
            <a:normAutofit/>
          </a:bodyPr>
          <a:lstStyle>
            <a:lvl1pPr algn="l">
              <a:defRPr sz="5400"/>
            </a:lvl1pPr>
          </a:lstStyle>
          <a:p>
            <a:r>
              <a:rPr lang="en-US" dirty="0"/>
              <a:t>Click to edit Master title style</a:t>
            </a:r>
          </a:p>
        </p:txBody>
      </p:sp>
      <p:sp>
        <p:nvSpPr>
          <p:cNvPr id="3" name="Subtitle 2">
            <a:extLst>
              <a:ext uri="{FF2B5EF4-FFF2-40B4-BE49-F238E27FC236}">
                <a16:creationId xmlns:a16="http://schemas.microsoft.com/office/drawing/2014/main" id="{D1FAD06B-ADEF-9846-AB81-A4E3AE9CC54A}"/>
              </a:ext>
            </a:extLst>
          </p:cNvPr>
          <p:cNvSpPr>
            <a:spLocks noGrp="1"/>
          </p:cNvSpPr>
          <p:nvPr>
            <p:ph type="subTitle" idx="1"/>
          </p:nvPr>
        </p:nvSpPr>
        <p:spPr>
          <a:xfrm>
            <a:off x="731520" y="4975122"/>
            <a:ext cx="6583680" cy="1039761"/>
          </a:xfrm>
          <a:prstGeom prst="rect">
            <a:avLst/>
          </a:prstGeom>
        </p:spPr>
        <p:txBody>
          <a:bodyPr>
            <a:norm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3" descr="Syracuse University is presented next to a block S in orange on a white background." title="Syracuse University Logo">
            <a:extLst>
              <a:ext uri="{FF2B5EF4-FFF2-40B4-BE49-F238E27FC236}">
                <a16:creationId xmlns:a16="http://schemas.microsoft.com/office/drawing/2014/main" id="{33CC16B8-858B-E641-A281-B2BCE05C59E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a:stretch/>
        </p:blipFill>
        <p:spPr>
          <a:xfrm>
            <a:off x="740664" y="466344"/>
            <a:ext cx="3300984" cy="621792"/>
          </a:xfrm>
          <a:prstGeom prst="rect">
            <a:avLst/>
          </a:prstGeom>
        </p:spPr>
      </p:pic>
      <p:pic>
        <p:nvPicPr>
          <p:cNvPr id="9" name="Picture 4" descr="Large navy blocky &quot;S&quot; placed on the bottom right corner of the slide. " title="Syracuse University Block S">
            <a:extLst>
              <a:ext uri="{FF2B5EF4-FFF2-40B4-BE49-F238E27FC236}">
                <a16:creationId xmlns:a16="http://schemas.microsoft.com/office/drawing/2014/main" id="{069354DE-56C0-484E-A9B2-526150D0EC73}"/>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54" r="11376" b="6720"/>
          <a:stretch/>
        </p:blipFill>
        <p:spPr>
          <a:xfrm>
            <a:off x="7772400" y="457200"/>
            <a:ext cx="4416552" cy="6400800"/>
          </a:xfrm>
          <a:prstGeom prst="rect">
            <a:avLst/>
          </a:prstGeom>
        </p:spPr>
      </p:pic>
    </p:spTree>
    <p:extLst>
      <p:ext uri="{BB962C8B-B14F-4D97-AF65-F5344CB8AC3E}">
        <p14:creationId xmlns:p14="http://schemas.microsoft.com/office/powerpoint/2010/main" val="2301394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with Block S (Oran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D7C3A-EF0B-4240-8101-CB6524BBA48C}"/>
              </a:ext>
            </a:extLst>
          </p:cNvPr>
          <p:cNvSpPr>
            <a:spLocks noGrp="1"/>
          </p:cNvSpPr>
          <p:nvPr>
            <p:ph type="ctrTitle"/>
          </p:nvPr>
        </p:nvSpPr>
        <p:spPr>
          <a:xfrm>
            <a:off x="731520" y="1879447"/>
            <a:ext cx="6583680" cy="2387600"/>
          </a:xfrm>
          <a:prstGeom prst="rect">
            <a:avLst/>
          </a:prstGeom>
        </p:spPr>
        <p:txBody>
          <a:bodyPr anchor="b">
            <a:normAutofit/>
          </a:bodyPr>
          <a:lstStyle>
            <a:lvl1pPr algn="l">
              <a:defRPr sz="5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D1FAD06B-ADEF-9846-AB81-A4E3AE9CC54A}"/>
              </a:ext>
            </a:extLst>
          </p:cNvPr>
          <p:cNvSpPr>
            <a:spLocks noGrp="1"/>
          </p:cNvSpPr>
          <p:nvPr>
            <p:ph type="subTitle" idx="1"/>
          </p:nvPr>
        </p:nvSpPr>
        <p:spPr>
          <a:xfrm>
            <a:off x="731520" y="4975122"/>
            <a:ext cx="6583680" cy="1039761"/>
          </a:xfrm>
          <a:prstGeom prst="rect">
            <a:avLst/>
          </a:prstGeom>
        </p:spPr>
        <p:txBody>
          <a:bodyPr>
            <a:norm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3" descr="Syracuse University is presented next to a block S in white on an orange background" title="Syracuse University Logo">
            <a:extLst>
              <a:ext uri="{FF2B5EF4-FFF2-40B4-BE49-F238E27FC236}">
                <a16:creationId xmlns:a16="http://schemas.microsoft.com/office/drawing/2014/main" id="{7CF03E9B-FCD7-F442-A254-65ABE0B4FC5B}"/>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69" t="408" r="-69" b="-408"/>
          <a:stretch/>
        </p:blipFill>
        <p:spPr>
          <a:xfrm>
            <a:off x="740664" y="466344"/>
            <a:ext cx="3300984" cy="621792"/>
          </a:xfrm>
          <a:prstGeom prst="rect">
            <a:avLst/>
          </a:prstGeom>
        </p:spPr>
      </p:pic>
      <p:pic>
        <p:nvPicPr>
          <p:cNvPr id="9" name="Picture 4" descr="Large navy blocky &quot;S&quot; placed on the bottom right corner of the slide. " title="Syracuse University Block S">
            <a:extLst>
              <a:ext uri="{FF2B5EF4-FFF2-40B4-BE49-F238E27FC236}">
                <a16:creationId xmlns:a16="http://schemas.microsoft.com/office/drawing/2014/main" id="{1EBB5EBE-9943-6946-A35D-110561847CDA}"/>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54" r="11376" b="6720"/>
          <a:stretch/>
        </p:blipFill>
        <p:spPr>
          <a:xfrm>
            <a:off x="7772400" y="457200"/>
            <a:ext cx="4416552" cy="6400800"/>
          </a:xfrm>
          <a:prstGeom prst="rect">
            <a:avLst/>
          </a:prstGeom>
        </p:spPr>
      </p:pic>
    </p:spTree>
    <p:extLst>
      <p:ext uri="{BB962C8B-B14F-4D97-AF65-F5344CB8AC3E}">
        <p14:creationId xmlns:p14="http://schemas.microsoft.com/office/powerpoint/2010/main" val="2884930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with Photo (Oran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D7C3A-EF0B-4240-8101-CB6524BBA48C}"/>
              </a:ext>
            </a:extLst>
          </p:cNvPr>
          <p:cNvSpPr>
            <a:spLocks noGrp="1"/>
          </p:cNvSpPr>
          <p:nvPr>
            <p:ph type="ctrTitle"/>
          </p:nvPr>
        </p:nvSpPr>
        <p:spPr>
          <a:xfrm>
            <a:off x="457200" y="1879447"/>
            <a:ext cx="4390103" cy="2387600"/>
          </a:xfrm>
          <a:prstGeom prst="rect">
            <a:avLst/>
          </a:prstGeom>
        </p:spPr>
        <p:txBody>
          <a:bodyPr anchor="b">
            <a:normAutofit/>
          </a:bodyPr>
          <a:lstStyle>
            <a:lvl1pPr algn="l">
              <a:defRPr sz="5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D1FAD06B-ADEF-9846-AB81-A4E3AE9CC54A}"/>
              </a:ext>
            </a:extLst>
          </p:cNvPr>
          <p:cNvSpPr>
            <a:spLocks noGrp="1"/>
          </p:cNvSpPr>
          <p:nvPr>
            <p:ph type="subTitle" idx="1"/>
          </p:nvPr>
        </p:nvSpPr>
        <p:spPr>
          <a:xfrm>
            <a:off x="457200" y="4975122"/>
            <a:ext cx="4390103" cy="1039761"/>
          </a:xfrm>
          <a:prstGeom prst="rect">
            <a:avLst/>
          </a:prstGeom>
        </p:spPr>
        <p:txBody>
          <a:bodyPr>
            <a:norm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Picture Placeholder 3">
            <a:extLst>
              <a:ext uri="{FF2B5EF4-FFF2-40B4-BE49-F238E27FC236}">
                <a16:creationId xmlns:a16="http://schemas.microsoft.com/office/drawing/2014/main" id="{369042D0-5033-4541-ADD4-1239414CD9A6}"/>
              </a:ext>
            </a:extLst>
          </p:cNvPr>
          <p:cNvSpPr>
            <a:spLocks noGrp="1"/>
          </p:cNvSpPr>
          <p:nvPr>
            <p:ph type="pic" sz="quarter" idx="10"/>
          </p:nvPr>
        </p:nvSpPr>
        <p:spPr>
          <a:xfrm>
            <a:off x="5029200" y="0"/>
            <a:ext cx="7162800" cy="6858000"/>
          </a:xfrm>
          <a:solidFill>
            <a:schemeClr val="bg1"/>
          </a:solidFill>
        </p:spPr>
        <p:txBody>
          <a:bodyPr/>
          <a:lstStyle>
            <a:lvl1pPr marL="0" indent="0">
              <a:buNone/>
              <a:defRPr/>
            </a:lvl1pPr>
          </a:lstStyle>
          <a:p>
            <a:endParaRPr lang="en-US" dirty="0"/>
          </a:p>
        </p:txBody>
      </p:sp>
      <p:pic>
        <p:nvPicPr>
          <p:cNvPr id="7" name="Picture 4" descr="Syracuse University is presented next to a block S in white on an orange background" title="Syracuse University Logo">
            <a:extLst>
              <a:ext uri="{FF2B5EF4-FFF2-40B4-BE49-F238E27FC236}">
                <a16:creationId xmlns:a16="http://schemas.microsoft.com/office/drawing/2014/main" id="{DE7701AA-76BC-3943-BF2D-8660BCB5DAEB}"/>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735" b="735"/>
          <a:stretch/>
        </p:blipFill>
        <p:spPr>
          <a:xfrm>
            <a:off x="457200" y="457200"/>
            <a:ext cx="3300984" cy="621792"/>
          </a:xfrm>
          <a:prstGeom prst="rect">
            <a:avLst/>
          </a:prstGeom>
        </p:spPr>
      </p:pic>
    </p:spTree>
    <p:extLst>
      <p:ext uri="{BB962C8B-B14F-4D97-AF65-F5344CB8AC3E}">
        <p14:creationId xmlns:p14="http://schemas.microsoft.com/office/powerpoint/2010/main" val="24013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with Photo (Nav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D7C3A-EF0B-4240-8101-CB6524BBA48C}"/>
              </a:ext>
            </a:extLst>
          </p:cNvPr>
          <p:cNvSpPr>
            <a:spLocks noGrp="1"/>
          </p:cNvSpPr>
          <p:nvPr>
            <p:ph type="ctrTitle"/>
          </p:nvPr>
        </p:nvSpPr>
        <p:spPr>
          <a:xfrm>
            <a:off x="457200" y="1879447"/>
            <a:ext cx="4390103" cy="2387600"/>
          </a:xfrm>
          <a:prstGeom prst="rect">
            <a:avLst/>
          </a:prstGeom>
        </p:spPr>
        <p:txBody>
          <a:bodyPr anchor="b">
            <a:normAutofit/>
          </a:bodyPr>
          <a:lstStyle>
            <a:lvl1pPr algn="l">
              <a:defRPr sz="5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D1FAD06B-ADEF-9846-AB81-A4E3AE9CC54A}"/>
              </a:ext>
            </a:extLst>
          </p:cNvPr>
          <p:cNvSpPr>
            <a:spLocks noGrp="1"/>
          </p:cNvSpPr>
          <p:nvPr>
            <p:ph type="subTitle" idx="1"/>
          </p:nvPr>
        </p:nvSpPr>
        <p:spPr>
          <a:xfrm>
            <a:off x="457200" y="4975122"/>
            <a:ext cx="4390103" cy="1039761"/>
          </a:xfrm>
          <a:prstGeom prst="rect">
            <a:avLst/>
          </a:prstGeo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Picture Placeholder 3">
            <a:extLst>
              <a:ext uri="{FF2B5EF4-FFF2-40B4-BE49-F238E27FC236}">
                <a16:creationId xmlns:a16="http://schemas.microsoft.com/office/drawing/2014/main" id="{DC87AD74-788A-2745-9A83-3936DD28B959}"/>
              </a:ext>
            </a:extLst>
          </p:cNvPr>
          <p:cNvSpPr>
            <a:spLocks noGrp="1"/>
          </p:cNvSpPr>
          <p:nvPr>
            <p:ph type="pic" sz="quarter" idx="10"/>
          </p:nvPr>
        </p:nvSpPr>
        <p:spPr>
          <a:xfrm>
            <a:off x="5029200" y="0"/>
            <a:ext cx="7162800" cy="6858000"/>
          </a:xfrm>
          <a:solidFill>
            <a:schemeClr val="bg1"/>
          </a:solidFill>
        </p:spPr>
        <p:txBody>
          <a:bodyPr/>
          <a:lstStyle>
            <a:lvl1pPr marL="0" indent="0">
              <a:buNone/>
              <a:defRPr/>
            </a:lvl1pPr>
          </a:lstStyle>
          <a:p>
            <a:endParaRPr lang="en-US" dirty="0"/>
          </a:p>
        </p:txBody>
      </p:sp>
      <p:pic>
        <p:nvPicPr>
          <p:cNvPr id="6" name="Picture 4" descr="Syracuse University is presented next to a block S in orange on a navy background. " title="Syracuse University Logo">
            <a:extLst>
              <a:ext uri="{FF2B5EF4-FFF2-40B4-BE49-F238E27FC236}">
                <a16:creationId xmlns:a16="http://schemas.microsoft.com/office/drawing/2014/main" id="{BAA10509-61C6-614C-9E42-CC55FDFFA38A}"/>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a:stretch/>
        </p:blipFill>
        <p:spPr>
          <a:xfrm>
            <a:off x="457200" y="457200"/>
            <a:ext cx="3300984" cy="621792"/>
          </a:xfrm>
          <a:prstGeom prst="rect">
            <a:avLst/>
          </a:prstGeom>
        </p:spPr>
      </p:pic>
    </p:spTree>
    <p:extLst>
      <p:ext uri="{BB962C8B-B14F-4D97-AF65-F5344CB8AC3E}">
        <p14:creationId xmlns:p14="http://schemas.microsoft.com/office/powerpoint/2010/main" val="569864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A350-A569-4D4A-A8C5-9F53139FA321}"/>
              </a:ext>
            </a:extLst>
          </p:cNvPr>
          <p:cNvSpPr>
            <a:spLocks noGrp="1"/>
          </p:cNvSpPr>
          <p:nvPr>
            <p:ph type="title"/>
          </p:nvPr>
        </p:nvSpPr>
        <p:spPr/>
        <p:txBody>
          <a:bodyPr>
            <a:norm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904DD360-C2B2-1A49-B668-FE02618F2B7F}"/>
              </a:ext>
            </a:extLst>
          </p:cNvPr>
          <p:cNvSpPr>
            <a:spLocks noGrp="1"/>
          </p:cNvSpPr>
          <p:nvPr>
            <p:ph idx="1"/>
          </p:nvPr>
        </p:nvSpPr>
        <p:spPr>
          <a:xfrm>
            <a:off x="838200" y="1825625"/>
            <a:ext cx="10515600" cy="4351338"/>
          </a:xfrm>
        </p:spPr>
        <p:txBody>
          <a:bodyPr/>
          <a:lstStyle>
            <a:lvl1pPr marL="0" indent="0">
              <a:buNone/>
              <a:defRPr sz="3200"/>
            </a:lvl1pPr>
            <a:lvl2pPr marL="9525" indent="0">
              <a:buNone/>
              <a:tabLst/>
              <a:defRPr sz="2800"/>
            </a:lvl2pPr>
            <a:lvl3pPr marL="9525" indent="0">
              <a:buNone/>
              <a:tabLst/>
              <a:defRPr sz="2800"/>
            </a:lvl3pPr>
            <a:lvl4pPr marL="9525" indent="0">
              <a:buNone/>
              <a:tabLst/>
              <a:defRPr sz="2400"/>
            </a:lvl4pPr>
            <a:lvl5pPr marL="9525" indent="0">
              <a:buNone/>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4781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9FBE8-57B1-984B-85C1-A3E9EEE3DDAE}"/>
              </a:ext>
            </a:extLst>
          </p:cNvPr>
          <p:cNvSpPr>
            <a:spLocks noGrp="1"/>
          </p:cNvSpPr>
          <p:nvPr>
            <p:ph type="title"/>
          </p:nvPr>
        </p:nvSpPr>
        <p:spPr/>
        <p:txBody>
          <a:bodyPr/>
          <a:lstStyle/>
          <a:p>
            <a:r>
              <a:rPr lang="en-US" dirty="0"/>
              <a:t>Click to edit Master title style</a:t>
            </a:r>
          </a:p>
        </p:txBody>
      </p:sp>
      <p:sp>
        <p:nvSpPr>
          <p:cNvPr id="5" name="Content Placeholder 2">
            <a:extLst>
              <a:ext uri="{FF2B5EF4-FFF2-40B4-BE49-F238E27FC236}">
                <a16:creationId xmlns:a16="http://schemas.microsoft.com/office/drawing/2014/main" id="{E5067853-CEB1-FC44-B005-DDF70C5D1070}"/>
              </a:ext>
            </a:extLst>
          </p:cNvPr>
          <p:cNvSpPr>
            <a:spLocks noGrp="1"/>
          </p:cNvSpPr>
          <p:nvPr>
            <p:ph idx="1"/>
          </p:nvPr>
        </p:nvSpPr>
        <p:spPr>
          <a:xfrm>
            <a:off x="838200" y="1825625"/>
            <a:ext cx="10515600" cy="4351338"/>
          </a:xfrm>
          <a:prstGeom prst="rect">
            <a:avLst/>
          </a:prstGeom>
        </p:spPr>
        <p:txBody>
          <a:bodyPr/>
          <a:lstStyle>
            <a:lvl1pPr>
              <a:defRPr sz="3200"/>
            </a:lvl1pPr>
            <a:lvl2pPr>
              <a:defRPr sz="2800"/>
            </a:lvl2pPr>
            <a:lvl3pPr>
              <a:defRPr sz="2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071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F407E-022E-794A-A444-D97BCE8B55BA}"/>
              </a:ext>
            </a:extLst>
          </p:cNvPr>
          <p:cNvSpPr>
            <a:spLocks noGrp="1"/>
          </p:cNvSpPr>
          <p:nvPr>
            <p:ph type="title"/>
          </p:nvPr>
        </p:nvSpPr>
        <p:spPr/>
        <p:txBody>
          <a:bodyPr/>
          <a:lstStyle/>
          <a:p>
            <a:r>
              <a:rPr lang="en-US" dirty="0"/>
              <a:t>Click to edit Master title style</a:t>
            </a:r>
          </a:p>
        </p:txBody>
      </p:sp>
      <p:sp>
        <p:nvSpPr>
          <p:cNvPr id="7" name="Content Placeholder 2">
            <a:extLst>
              <a:ext uri="{FF2B5EF4-FFF2-40B4-BE49-F238E27FC236}">
                <a16:creationId xmlns:a16="http://schemas.microsoft.com/office/drawing/2014/main" id="{E5029A84-5503-7243-AB5C-33942C7CB20D}"/>
              </a:ext>
            </a:extLst>
          </p:cNvPr>
          <p:cNvSpPr>
            <a:spLocks noGrp="1"/>
          </p:cNvSpPr>
          <p:nvPr>
            <p:ph sz="half" idx="1"/>
          </p:nvPr>
        </p:nvSpPr>
        <p:spPr>
          <a:xfrm>
            <a:off x="838200" y="1825625"/>
            <a:ext cx="51816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8D58A4AA-3BBA-CD47-9E72-79747053069C}"/>
              </a:ext>
            </a:extLst>
          </p:cNvPr>
          <p:cNvSpPr>
            <a:spLocks noGrp="1"/>
          </p:cNvSpPr>
          <p:nvPr>
            <p:ph sz="half" idx="2"/>
          </p:nvPr>
        </p:nvSpPr>
        <p:spPr>
          <a:xfrm>
            <a:off x="6172200" y="1825625"/>
            <a:ext cx="51816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44612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D03F8-3E42-A544-82DD-AA6A2FE1F2B7}"/>
              </a:ext>
            </a:extLst>
          </p:cNvPr>
          <p:cNvSpPr>
            <a:spLocks noGrp="1"/>
          </p:cNvSpPr>
          <p:nvPr>
            <p:ph type="title"/>
          </p:nvPr>
        </p:nvSpPr>
        <p:spPr/>
        <p:txBody>
          <a:bodyPr/>
          <a:lstStyle/>
          <a:p>
            <a:r>
              <a:rPr lang="en-US" dirty="0"/>
              <a:t>Click to edit Master title style</a:t>
            </a:r>
          </a:p>
        </p:txBody>
      </p:sp>
      <p:sp>
        <p:nvSpPr>
          <p:cNvPr id="8" name="Text Placeholder 2">
            <a:extLst>
              <a:ext uri="{FF2B5EF4-FFF2-40B4-BE49-F238E27FC236}">
                <a16:creationId xmlns:a16="http://schemas.microsoft.com/office/drawing/2014/main" id="{292CCD6E-072F-2642-AB45-71658C90933B}"/>
              </a:ext>
            </a:extLst>
          </p:cNvPr>
          <p:cNvSpPr>
            <a:spLocks noGrp="1"/>
          </p:cNvSpPr>
          <p:nvPr>
            <p:ph type="body" idx="1"/>
          </p:nvPr>
        </p:nvSpPr>
        <p:spPr>
          <a:xfrm>
            <a:off x="839788" y="1825625"/>
            <a:ext cx="5157787" cy="731520"/>
          </a:xfrm>
          <a:prstGeom prst="rect">
            <a:avLst/>
          </a:prstGeom>
        </p:spPr>
        <p:txBody>
          <a:bodyPr anchor="b">
            <a:normAutofit/>
          </a:bodyPr>
          <a:lstStyle>
            <a:lvl1pPr marL="0" indent="0">
              <a:buNone/>
              <a:defRPr sz="2800" b="1" i="0">
                <a:solidFill>
                  <a:schemeClr val="accent1"/>
                </a:solidFill>
                <a:latin typeface="Sherman Sans" pitchFamily="2" charset="77"/>
                <a:ea typeface="Sherman Sans" pitchFamily="2" charset="77"/>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Content Placeholder 3">
            <a:extLst>
              <a:ext uri="{FF2B5EF4-FFF2-40B4-BE49-F238E27FC236}">
                <a16:creationId xmlns:a16="http://schemas.microsoft.com/office/drawing/2014/main" id="{FCF624C1-8860-7343-A9C7-D4AE6D946B8C}"/>
              </a:ext>
            </a:extLst>
          </p:cNvPr>
          <p:cNvSpPr>
            <a:spLocks noGrp="1"/>
          </p:cNvSpPr>
          <p:nvPr>
            <p:ph sz="half" idx="2"/>
          </p:nvPr>
        </p:nvSpPr>
        <p:spPr>
          <a:xfrm>
            <a:off x="839788" y="2651761"/>
            <a:ext cx="5157787" cy="3525202"/>
          </a:xfrm>
          <a:prstGeom prst="rect">
            <a:avLst/>
          </a:prstGeom>
        </p:spPr>
        <p:txBody>
          <a:bodyPr>
            <a:normAutofit/>
          </a:bodyPr>
          <a:lstStyle>
            <a:lvl1pPr>
              <a:defRPr sz="2800"/>
            </a:lvl1pPr>
            <a:lvl2pPr>
              <a:defRPr sz="24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
            <a:extLst>
              <a:ext uri="{FF2B5EF4-FFF2-40B4-BE49-F238E27FC236}">
                <a16:creationId xmlns:a16="http://schemas.microsoft.com/office/drawing/2014/main" id="{6F7A2362-C790-E647-BCBF-A98393C550A5}"/>
              </a:ext>
            </a:extLst>
          </p:cNvPr>
          <p:cNvSpPr>
            <a:spLocks noGrp="1"/>
          </p:cNvSpPr>
          <p:nvPr>
            <p:ph type="body" sz="quarter" idx="3"/>
          </p:nvPr>
        </p:nvSpPr>
        <p:spPr>
          <a:xfrm>
            <a:off x="6172200" y="1825625"/>
            <a:ext cx="5183188" cy="731520"/>
          </a:xfrm>
          <a:prstGeom prst="rect">
            <a:avLst/>
          </a:prstGeom>
        </p:spPr>
        <p:txBody>
          <a:bodyPr anchor="b">
            <a:normAutofit/>
          </a:bodyPr>
          <a:lstStyle>
            <a:lvl1pPr marL="0" indent="0">
              <a:buNone/>
              <a:defRPr sz="2800" b="1" i="0">
                <a:solidFill>
                  <a:schemeClr val="accent1"/>
                </a:solidFill>
                <a:latin typeface="Sherman Sans" pitchFamily="2" charset="77"/>
                <a:ea typeface="Sherman Sans" pitchFamily="2" charset="77"/>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5">
            <a:extLst>
              <a:ext uri="{FF2B5EF4-FFF2-40B4-BE49-F238E27FC236}">
                <a16:creationId xmlns:a16="http://schemas.microsoft.com/office/drawing/2014/main" id="{03FD1DC2-B954-A943-AD79-573CC1E41B48}"/>
              </a:ext>
            </a:extLst>
          </p:cNvPr>
          <p:cNvSpPr>
            <a:spLocks noGrp="1"/>
          </p:cNvSpPr>
          <p:nvPr>
            <p:ph sz="quarter" idx="4"/>
          </p:nvPr>
        </p:nvSpPr>
        <p:spPr>
          <a:xfrm>
            <a:off x="6172200" y="2651761"/>
            <a:ext cx="5183188" cy="3525202"/>
          </a:xfrm>
          <a:prstGeom prst="rect">
            <a:avLst/>
          </a:prstGeom>
        </p:spPr>
        <p:txBody>
          <a:bodyPr>
            <a:normAutofit/>
          </a:bodyPr>
          <a:lstStyle>
            <a:lvl1pPr>
              <a:defRPr sz="2800"/>
            </a:lvl1pPr>
            <a:lvl2pPr>
              <a:defRPr sz="24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4615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9FBE8-57B1-984B-85C1-A3E9EEE3DDAE}"/>
              </a:ext>
            </a:extLst>
          </p:cNvPr>
          <p:cNvSpPr>
            <a:spLocks noGrp="1"/>
          </p:cNvSpPr>
          <p:nvPr>
            <p:ph type="title"/>
          </p:nvPr>
        </p:nvSpPr>
        <p:spPr>
          <a:xfrm>
            <a:off x="838200" y="365125"/>
            <a:ext cx="10515600" cy="1325563"/>
          </a:xfrm>
        </p:spPr>
        <p:txBody>
          <a:bodyPr/>
          <a:lstStyle/>
          <a:p>
            <a:r>
              <a:rPr lang="en-US" dirty="0"/>
              <a:t>Click to edit Master title style</a:t>
            </a:r>
          </a:p>
        </p:txBody>
      </p:sp>
      <p:sp>
        <p:nvSpPr>
          <p:cNvPr id="4" name="Table Placeholder 3">
            <a:extLst>
              <a:ext uri="{FF2B5EF4-FFF2-40B4-BE49-F238E27FC236}">
                <a16:creationId xmlns:a16="http://schemas.microsoft.com/office/drawing/2014/main" id="{3B3998B0-802F-B748-B5BA-6FE0D7471297}"/>
              </a:ext>
            </a:extLst>
          </p:cNvPr>
          <p:cNvSpPr>
            <a:spLocks noGrp="1"/>
          </p:cNvSpPr>
          <p:nvPr>
            <p:ph type="tbl" sz="quarter" idx="10"/>
          </p:nvPr>
        </p:nvSpPr>
        <p:spPr>
          <a:xfrm>
            <a:off x="841248" y="1828800"/>
            <a:ext cx="10515600" cy="4352544"/>
          </a:xfrm>
        </p:spPr>
        <p:txBody>
          <a:bodyPr/>
          <a:lstStyle>
            <a:lvl1pPr marL="0" indent="0">
              <a:buNone/>
              <a:defRPr/>
            </a:lvl1pPr>
          </a:lstStyle>
          <a:p>
            <a:endParaRPr lang="en-US" dirty="0"/>
          </a:p>
        </p:txBody>
      </p:sp>
    </p:spTree>
    <p:extLst>
      <p:ext uri="{BB962C8B-B14F-4D97-AF65-F5344CB8AC3E}">
        <p14:creationId xmlns:p14="http://schemas.microsoft.com/office/powerpoint/2010/main" val="1652140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Only">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F2A658F-CD0B-4645-8298-83CE8302ACB7}"/>
              </a:ext>
            </a:extLst>
          </p:cNvPr>
          <p:cNvSpPr>
            <a:spLocks noGrp="1"/>
          </p:cNvSpPr>
          <p:nvPr>
            <p:ph type="title"/>
          </p:nvPr>
        </p:nvSpPr>
        <p:spPr/>
        <p:txBody>
          <a:bodyPr/>
          <a:lstStyle/>
          <a:p>
            <a:r>
              <a:rPr lang="en-US" dirty="0"/>
              <a:t>Click to edit Master title style</a:t>
            </a:r>
          </a:p>
        </p:txBody>
      </p:sp>
      <p:sp>
        <p:nvSpPr>
          <p:cNvPr id="11" name="Picture Placeholder 2">
            <a:extLst>
              <a:ext uri="{FF2B5EF4-FFF2-40B4-BE49-F238E27FC236}">
                <a16:creationId xmlns:a16="http://schemas.microsoft.com/office/drawing/2014/main" id="{0D1DCB07-D8B9-C74E-BA30-F4E3DA9511DA}"/>
              </a:ext>
            </a:extLst>
          </p:cNvPr>
          <p:cNvSpPr>
            <a:spLocks noGrp="1"/>
          </p:cNvSpPr>
          <p:nvPr>
            <p:ph type="pic" sz="quarter" idx="10"/>
          </p:nvPr>
        </p:nvSpPr>
        <p:spPr>
          <a:xfrm>
            <a:off x="0" y="2070101"/>
            <a:ext cx="12192000" cy="4787899"/>
          </a:xfrm>
        </p:spPr>
        <p:txBody>
          <a:bodyPr/>
          <a:lstStyle>
            <a:lvl1pPr marL="0" indent="0">
              <a:buNone/>
              <a:defRPr/>
            </a:lvl1pPr>
          </a:lstStyle>
          <a:p>
            <a:endParaRPr lang="en-US" dirty="0"/>
          </a:p>
        </p:txBody>
      </p:sp>
    </p:spTree>
    <p:extLst>
      <p:ext uri="{BB962C8B-B14F-4D97-AF65-F5344CB8AC3E}">
        <p14:creationId xmlns:p14="http://schemas.microsoft.com/office/powerpoint/2010/main" val="3010558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A667-DD05-564E-B57D-77CECB3AE44E}"/>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455599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0100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with Photo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B9ABE-199D-114A-BD4B-8AB0CAAC2A43}"/>
              </a:ext>
            </a:extLst>
          </p:cNvPr>
          <p:cNvSpPr>
            <a:spLocks noGrp="1"/>
          </p:cNvSpPr>
          <p:nvPr>
            <p:ph type="title"/>
          </p:nvPr>
        </p:nvSpPr>
        <p:spPr>
          <a:xfrm>
            <a:off x="704031" y="1060809"/>
            <a:ext cx="5224821" cy="2852737"/>
          </a:xfrm>
          <a:prstGeom prst="rect">
            <a:avLst/>
          </a:prstGeom>
        </p:spPr>
        <p:txBody>
          <a:bodyPr anchor="b">
            <a:normAutofit/>
          </a:bodyPr>
          <a:lstStyle>
            <a:lvl1pPr>
              <a:defRPr sz="54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159A87B-9450-B342-898B-1B56515C9D04}"/>
              </a:ext>
            </a:extLst>
          </p:cNvPr>
          <p:cNvSpPr>
            <a:spLocks noGrp="1"/>
          </p:cNvSpPr>
          <p:nvPr>
            <p:ph type="body" idx="1"/>
          </p:nvPr>
        </p:nvSpPr>
        <p:spPr>
          <a:xfrm>
            <a:off x="704088" y="4114800"/>
            <a:ext cx="5224821" cy="1500187"/>
          </a:xfrm>
          <a:prstGeom prst="rect">
            <a:avLst/>
          </a:prstGeom>
        </p:spPr>
        <p:txBody>
          <a:bodyPr>
            <a:normAutofit/>
          </a:bodyPr>
          <a:lstStyle>
            <a:lvl1pPr marL="0" indent="0">
              <a:buNone/>
              <a:defRPr sz="2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Picture Placeholder 3">
            <a:extLst>
              <a:ext uri="{FF2B5EF4-FFF2-40B4-BE49-F238E27FC236}">
                <a16:creationId xmlns:a16="http://schemas.microsoft.com/office/drawing/2014/main" id="{0816FEDB-1838-C944-A3FD-F00975D579E6}"/>
              </a:ext>
            </a:extLst>
          </p:cNvPr>
          <p:cNvSpPr>
            <a:spLocks noGrp="1"/>
          </p:cNvSpPr>
          <p:nvPr>
            <p:ph type="pic" sz="quarter" idx="10"/>
          </p:nvPr>
        </p:nvSpPr>
        <p:spPr>
          <a:xfrm>
            <a:off x="6492240" y="0"/>
            <a:ext cx="5699760" cy="6858000"/>
          </a:xfrm>
          <a:solidFill>
            <a:schemeClr val="tx1"/>
          </a:solidFill>
        </p:spPr>
        <p:txBody>
          <a:bodyPr/>
          <a:lstStyle>
            <a:lvl1pPr marL="0" indent="0">
              <a:buNone/>
              <a:defRPr/>
            </a:lvl1pPr>
          </a:lstStyle>
          <a:p>
            <a:endParaRPr lang="en-US" dirty="0"/>
          </a:p>
        </p:txBody>
      </p:sp>
    </p:spTree>
    <p:extLst>
      <p:ext uri="{BB962C8B-B14F-4D97-AF65-F5344CB8AC3E}">
        <p14:creationId xmlns:p14="http://schemas.microsoft.com/office/powerpoint/2010/main" val="267040620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with Photo (Nav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B9ABE-199D-114A-BD4B-8AB0CAAC2A43}"/>
              </a:ext>
            </a:extLst>
          </p:cNvPr>
          <p:cNvSpPr>
            <a:spLocks noGrp="1"/>
          </p:cNvSpPr>
          <p:nvPr>
            <p:ph type="title"/>
          </p:nvPr>
        </p:nvSpPr>
        <p:spPr>
          <a:xfrm>
            <a:off x="704031" y="1060809"/>
            <a:ext cx="5224821" cy="2852737"/>
          </a:xfrm>
          <a:prstGeom prst="rect">
            <a:avLst/>
          </a:prstGeom>
        </p:spPr>
        <p:txBody>
          <a:bodyPr anchor="b">
            <a:normAutofit/>
          </a:bodyPr>
          <a:lstStyle>
            <a:lvl1pPr>
              <a:defRPr sz="54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159A87B-9450-B342-898B-1B56515C9D04}"/>
              </a:ext>
            </a:extLst>
          </p:cNvPr>
          <p:cNvSpPr>
            <a:spLocks noGrp="1"/>
          </p:cNvSpPr>
          <p:nvPr>
            <p:ph type="body" idx="1"/>
          </p:nvPr>
        </p:nvSpPr>
        <p:spPr>
          <a:xfrm>
            <a:off x="704031" y="4114800"/>
            <a:ext cx="5224821" cy="1500187"/>
          </a:xfrm>
          <a:prstGeom prst="rect">
            <a:avLst/>
          </a:prstGeom>
        </p:spPr>
        <p:txBody>
          <a:bodyPr>
            <a:normAutofit/>
          </a:bodyPr>
          <a:lstStyle>
            <a:lvl1pPr marL="0" indent="0">
              <a:buNone/>
              <a:defRPr sz="2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Picture Placeholder 3">
            <a:extLst>
              <a:ext uri="{FF2B5EF4-FFF2-40B4-BE49-F238E27FC236}">
                <a16:creationId xmlns:a16="http://schemas.microsoft.com/office/drawing/2014/main" id="{C17D0421-183A-334C-9D76-A5BEBECDE60F}"/>
              </a:ext>
            </a:extLst>
          </p:cNvPr>
          <p:cNvSpPr>
            <a:spLocks noGrp="1"/>
          </p:cNvSpPr>
          <p:nvPr>
            <p:ph type="pic" sz="quarter" idx="10"/>
          </p:nvPr>
        </p:nvSpPr>
        <p:spPr>
          <a:xfrm>
            <a:off x="6492240" y="0"/>
            <a:ext cx="5699760" cy="6858000"/>
          </a:xfrm>
          <a:solidFill>
            <a:schemeClr val="bg1"/>
          </a:solidFill>
        </p:spPr>
        <p:txBody>
          <a:bodyPr/>
          <a:lstStyle>
            <a:lvl1pPr marL="0" indent="0">
              <a:buNone/>
              <a:defRPr/>
            </a:lvl1pPr>
          </a:lstStyle>
          <a:p>
            <a:endParaRPr lang="en-US" dirty="0"/>
          </a:p>
        </p:txBody>
      </p:sp>
    </p:spTree>
    <p:extLst>
      <p:ext uri="{BB962C8B-B14F-4D97-AF65-F5344CB8AC3E}">
        <p14:creationId xmlns:p14="http://schemas.microsoft.com/office/powerpoint/2010/main" val="2268176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Oran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B9ABE-199D-114A-BD4B-8AB0CAAC2A43}"/>
              </a:ext>
            </a:extLst>
          </p:cNvPr>
          <p:cNvSpPr>
            <a:spLocks noGrp="1"/>
          </p:cNvSpPr>
          <p:nvPr>
            <p:ph type="title"/>
          </p:nvPr>
        </p:nvSpPr>
        <p:spPr>
          <a:xfrm>
            <a:off x="831850" y="3836987"/>
            <a:ext cx="10515600" cy="1363663"/>
          </a:xfrm>
          <a:prstGeom prst="rect">
            <a:avLst/>
          </a:prstGeom>
        </p:spPr>
        <p:txBody>
          <a:bodyPr anchor="b">
            <a:normAutofit/>
          </a:bodyPr>
          <a:lstStyle>
            <a:lvl1pPr>
              <a:defRPr sz="54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159A87B-9450-B342-898B-1B56515C9D04}"/>
              </a:ext>
            </a:extLst>
          </p:cNvPr>
          <p:cNvSpPr>
            <a:spLocks noGrp="1"/>
          </p:cNvSpPr>
          <p:nvPr>
            <p:ph type="body" idx="1"/>
          </p:nvPr>
        </p:nvSpPr>
        <p:spPr>
          <a:xfrm>
            <a:off x="831850" y="5357813"/>
            <a:ext cx="10515600" cy="719454"/>
          </a:xfrm>
          <a:prstGeom prst="rect">
            <a:avLst/>
          </a:prstGeom>
        </p:spPr>
        <p:txBody>
          <a:bodyPr>
            <a:normAutofit/>
          </a:bodyPr>
          <a:lstStyle>
            <a:lvl1pPr marL="0" indent="0">
              <a:buNone/>
              <a:defRPr sz="2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217107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Nav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B9ABE-199D-114A-BD4B-8AB0CAAC2A43}"/>
              </a:ext>
            </a:extLst>
          </p:cNvPr>
          <p:cNvSpPr>
            <a:spLocks noGrp="1"/>
          </p:cNvSpPr>
          <p:nvPr>
            <p:ph type="title"/>
          </p:nvPr>
        </p:nvSpPr>
        <p:spPr>
          <a:xfrm>
            <a:off x="831850" y="3836987"/>
            <a:ext cx="10515600" cy="1363663"/>
          </a:xfrm>
          <a:prstGeom prst="rect">
            <a:avLst/>
          </a:prstGeom>
        </p:spPr>
        <p:txBody>
          <a:bodyPr anchor="b">
            <a:normAutofit/>
          </a:bodyPr>
          <a:lstStyle>
            <a:lvl1pPr>
              <a:defRPr sz="54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159A87B-9450-B342-898B-1B56515C9D04}"/>
              </a:ext>
            </a:extLst>
          </p:cNvPr>
          <p:cNvSpPr>
            <a:spLocks noGrp="1"/>
          </p:cNvSpPr>
          <p:nvPr>
            <p:ph type="body" idx="1"/>
          </p:nvPr>
        </p:nvSpPr>
        <p:spPr>
          <a:xfrm>
            <a:off x="831850" y="5357813"/>
            <a:ext cx="10515600" cy="719454"/>
          </a:xfrm>
          <a:prstGeom prst="rect">
            <a:avLst/>
          </a:prstGeom>
        </p:spPr>
        <p:txBody>
          <a:bodyPr>
            <a:normAutofit/>
          </a:bodyPr>
          <a:lstStyle>
            <a:lvl1pPr marL="0" indent="0">
              <a:buNone/>
              <a:defRPr sz="2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687574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Ref idx="1001">
        <a:schemeClr val="bg2"/>
      </p:bgRef>
    </p:bg>
    <p:spTree>
      <p:nvGrpSpPr>
        <p:cNvPr id="1" name=""/>
        <p:cNvGrpSpPr/>
        <p:nvPr/>
      </p:nvGrpSpPr>
      <p:grpSpPr>
        <a:xfrm>
          <a:off x="0" y="0"/>
          <a:ext cx="0" cy="0"/>
          <a:chOff x="0" y="0"/>
          <a:chExt cx="0" cy="0"/>
        </a:xfrm>
      </p:grpSpPr>
      <p:sp>
        <p:nvSpPr>
          <p:cNvPr id="8" name="Rectangle 3" descr="This rectangle is a decorative element that becomes a white background for the orange logo at the top left of the slide. " title="Decorative Background">
            <a:extLst>
              <a:ext uri="{FF2B5EF4-FFF2-40B4-BE49-F238E27FC236}">
                <a16:creationId xmlns:a16="http://schemas.microsoft.com/office/drawing/2014/main" id="{982ED1EF-5686-E24D-9F47-3384F095732F}"/>
              </a:ext>
            </a:extLst>
          </p:cNvPr>
          <p:cNvSpPr/>
          <p:nvPr userDrawn="1"/>
        </p:nvSpPr>
        <p:spPr>
          <a:xfrm>
            <a:off x="0" y="0"/>
            <a:ext cx="12191999" cy="1188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8378F63C-0147-3441-9377-F9E2452D2B33}"/>
              </a:ext>
            </a:extLst>
          </p:cNvPr>
          <p:cNvSpPr>
            <a:spLocks noGrp="1"/>
          </p:cNvSpPr>
          <p:nvPr>
            <p:ph type="title"/>
          </p:nvPr>
        </p:nvSpPr>
        <p:spPr>
          <a:xfrm>
            <a:off x="3354332" y="2778847"/>
            <a:ext cx="5486400" cy="1737360"/>
          </a:xfrm>
        </p:spPr>
        <p:txBody>
          <a:bodyPr>
            <a:normAutofit/>
          </a:bodyPr>
          <a:lstStyle>
            <a:lvl1pPr>
              <a:defRPr sz="6600">
                <a:solidFill>
                  <a:schemeClr val="tx1"/>
                </a:solidFill>
              </a:defRPr>
            </a:lvl1pPr>
          </a:lstStyle>
          <a:p>
            <a:endParaRPr lang="en-US" dirty="0"/>
          </a:p>
        </p:txBody>
      </p:sp>
      <p:pic>
        <p:nvPicPr>
          <p:cNvPr id="5" name="Picture 2" descr="Syracuse University is presented next to a block S in orange on a white background." title="Syracuse University Logo">
            <a:extLst>
              <a:ext uri="{FF2B5EF4-FFF2-40B4-BE49-F238E27FC236}">
                <a16:creationId xmlns:a16="http://schemas.microsoft.com/office/drawing/2014/main" id="{DB50F347-9886-324C-A880-F8E9B3A822C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90" r="-90"/>
          <a:stretch/>
        </p:blipFill>
        <p:spPr>
          <a:xfrm>
            <a:off x="696058" y="365760"/>
            <a:ext cx="2418374" cy="457200"/>
          </a:xfrm>
          <a:prstGeom prst="rect">
            <a:avLst/>
          </a:prstGeom>
        </p:spPr>
      </p:pic>
    </p:spTree>
    <p:extLst>
      <p:ext uri="{BB962C8B-B14F-4D97-AF65-F5344CB8AC3E}">
        <p14:creationId xmlns:p14="http://schemas.microsoft.com/office/powerpoint/2010/main" val="3065986159"/>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losing Slide with Laurel (Orange)">
    <p:bg>
      <p:bgRef idx="1001">
        <a:schemeClr val="bg2"/>
      </p:bgRef>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494660B-E1AB-AF43-9B1B-F34D5E1CCF80}"/>
              </a:ext>
            </a:extLst>
          </p:cNvPr>
          <p:cNvSpPr>
            <a:spLocks noGrp="1"/>
          </p:cNvSpPr>
          <p:nvPr>
            <p:ph type="title"/>
          </p:nvPr>
        </p:nvSpPr>
        <p:spPr>
          <a:xfrm>
            <a:off x="740663" y="2766217"/>
            <a:ext cx="5486400" cy="1737360"/>
          </a:xfrm>
        </p:spPr>
        <p:txBody>
          <a:bodyPr tIns="0" bIns="0" anchor="t" anchorCtr="0">
            <a:normAutofit/>
          </a:bodyPr>
          <a:lstStyle>
            <a:lvl1pPr>
              <a:defRPr sz="6600">
                <a:solidFill>
                  <a:schemeClr val="tx1"/>
                </a:solidFill>
              </a:defRPr>
            </a:lvl1pPr>
          </a:lstStyle>
          <a:p>
            <a:endParaRPr lang="en-US" dirty="0"/>
          </a:p>
        </p:txBody>
      </p:sp>
      <p:pic>
        <p:nvPicPr>
          <p:cNvPr id="6" name="Picture 3" descr="Syracuse University is presented next to a block S in white on an orange background." title="Syracuse University Logo">
            <a:extLst>
              <a:ext uri="{FF2B5EF4-FFF2-40B4-BE49-F238E27FC236}">
                <a16:creationId xmlns:a16="http://schemas.microsoft.com/office/drawing/2014/main" id="{041D6A3C-A6D7-5C40-8DB1-7F7F93BCA5DE}"/>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69" t="408" r="-69" b="-408"/>
          <a:stretch/>
        </p:blipFill>
        <p:spPr>
          <a:xfrm>
            <a:off x="740664" y="466344"/>
            <a:ext cx="3300984" cy="621792"/>
          </a:xfrm>
          <a:prstGeom prst="rect">
            <a:avLst/>
          </a:prstGeom>
        </p:spPr>
      </p:pic>
      <p:pic>
        <p:nvPicPr>
          <p:cNvPr id="7" name="Picture 3" descr="The laurel from the Syracuse University seal is cropped to fit the right side of the slide. The laurel consists of a series of leaves in an arch. The laurel is white on top of an orange background." title="Syracuse University Laurel">
            <a:extLst>
              <a:ext uri="{FF2B5EF4-FFF2-40B4-BE49-F238E27FC236}">
                <a16:creationId xmlns:a16="http://schemas.microsoft.com/office/drawing/2014/main" id="{4F9193E3-243E-1B45-8467-4622423DF063}"/>
              </a:ext>
            </a:extLst>
          </p:cNvPr>
          <p:cNvPicPr>
            <a:picLocks noChangeAspect="1"/>
          </p:cNvPicPr>
          <p:nvPr userDrawn="1"/>
        </p:nvPicPr>
        <p:blipFill rotWithShape="1">
          <a:blip r:embed="rId3" cstate="hqprint">
            <a:alphaModFix/>
            <a:extLst>
              <a:ext uri="{28A0092B-C50C-407E-A947-70E740481C1C}">
                <a14:useLocalDpi xmlns:a14="http://schemas.microsoft.com/office/drawing/2010/main" val="0"/>
              </a:ext>
            </a:extLst>
          </a:blip>
          <a:srcRect l="-17" t="19247" r="69129" b="23976"/>
          <a:stretch/>
        </p:blipFill>
        <p:spPr>
          <a:xfrm>
            <a:off x="8339328" y="0"/>
            <a:ext cx="3849624" cy="6858000"/>
          </a:xfrm>
          <a:prstGeom prst="rect">
            <a:avLst/>
          </a:prstGeom>
        </p:spPr>
      </p:pic>
    </p:spTree>
    <p:extLst>
      <p:ext uri="{BB962C8B-B14F-4D97-AF65-F5344CB8AC3E}">
        <p14:creationId xmlns:p14="http://schemas.microsoft.com/office/powerpoint/2010/main" val="2693143397"/>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losing Slide with Laurel (Navy)">
    <p:bg>
      <p:bgPr>
        <a:solidFill>
          <a:schemeClr val="accent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FF41C7C-C8A5-FE4C-AF93-AC5D5F45FC94}"/>
              </a:ext>
            </a:extLst>
          </p:cNvPr>
          <p:cNvSpPr>
            <a:spLocks noGrp="1"/>
          </p:cNvSpPr>
          <p:nvPr>
            <p:ph type="title"/>
          </p:nvPr>
        </p:nvSpPr>
        <p:spPr>
          <a:xfrm>
            <a:off x="740664" y="2766217"/>
            <a:ext cx="5483335" cy="1737360"/>
          </a:xfrm>
        </p:spPr>
        <p:txBody>
          <a:bodyPr tIns="0" bIns="0" anchor="t" anchorCtr="0">
            <a:noAutofit/>
          </a:bodyPr>
          <a:lstStyle>
            <a:lvl1pPr>
              <a:defRPr sz="6600">
                <a:solidFill>
                  <a:schemeClr val="tx2"/>
                </a:solidFill>
              </a:defRPr>
            </a:lvl1pPr>
          </a:lstStyle>
          <a:p>
            <a:endParaRPr lang="en-US" dirty="0"/>
          </a:p>
        </p:txBody>
      </p:sp>
      <p:pic>
        <p:nvPicPr>
          <p:cNvPr id="6" name="Picture 3" descr="Syracuse University is presented next to a block S in orange on a navy background." title="Syracuse University Logo">
            <a:extLst>
              <a:ext uri="{FF2B5EF4-FFF2-40B4-BE49-F238E27FC236}">
                <a16:creationId xmlns:a16="http://schemas.microsoft.com/office/drawing/2014/main" id="{AA5B4474-4214-1746-A7BA-39AF0E90AC9E}"/>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a:stretch/>
        </p:blipFill>
        <p:spPr>
          <a:xfrm>
            <a:off x="740664" y="466344"/>
            <a:ext cx="3300984" cy="621792"/>
          </a:xfrm>
          <a:prstGeom prst="rect">
            <a:avLst/>
          </a:prstGeom>
        </p:spPr>
      </p:pic>
      <p:pic>
        <p:nvPicPr>
          <p:cNvPr id="7" name="Picture 3" descr="The laurel from the Syracuse University seal is cropped to fit the right side of the slide. The laurel consists of a series of leaves in an arch. The laurel is white on top of a navy background." title="Syracuse University Laurel">
            <a:extLst>
              <a:ext uri="{FF2B5EF4-FFF2-40B4-BE49-F238E27FC236}">
                <a16:creationId xmlns:a16="http://schemas.microsoft.com/office/drawing/2014/main" id="{6698A982-DF1C-E541-8680-695565939B76}"/>
              </a:ext>
            </a:extLst>
          </p:cNvPr>
          <p:cNvPicPr>
            <a:picLocks noChangeAspect="1"/>
          </p:cNvPicPr>
          <p:nvPr userDrawn="1"/>
        </p:nvPicPr>
        <p:blipFill rotWithShape="1">
          <a:blip r:embed="rId3" cstate="hqprint">
            <a:alphaModFix/>
            <a:extLst>
              <a:ext uri="{28A0092B-C50C-407E-A947-70E740481C1C}">
                <a14:useLocalDpi xmlns:a14="http://schemas.microsoft.com/office/drawing/2010/main" val="0"/>
              </a:ext>
            </a:extLst>
          </a:blip>
          <a:srcRect l="-17" t="19247" r="69129" b="23976"/>
          <a:stretch/>
        </p:blipFill>
        <p:spPr>
          <a:xfrm>
            <a:off x="8339328" y="0"/>
            <a:ext cx="3849624" cy="6858000"/>
          </a:xfrm>
          <a:prstGeom prst="rect">
            <a:avLst/>
          </a:prstGeom>
        </p:spPr>
      </p:pic>
    </p:spTree>
    <p:extLst>
      <p:ext uri="{BB962C8B-B14F-4D97-AF65-F5344CB8AC3E}">
        <p14:creationId xmlns:p14="http://schemas.microsoft.com/office/powerpoint/2010/main" val="3611530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94CB2F0-51AE-5C4D-B565-575D8027D99A}"/>
              </a:ext>
            </a:extLst>
          </p:cNvPr>
          <p:cNvSpPr>
            <a:spLocks noGrp="1"/>
          </p:cNvSpPr>
          <p:nvPr>
            <p:ph type="title"/>
          </p:nvPr>
        </p:nvSpPr>
        <p:spPr>
          <a:xfrm>
            <a:off x="838200" y="365125"/>
            <a:ext cx="10515600" cy="1325563"/>
          </a:xfrm>
          <a:prstGeom prst="rect">
            <a:avLst/>
          </a:prstGeom>
        </p:spPr>
        <p:txBody>
          <a:bodyPr vert="horz" lIns="0" tIns="45720" rIns="0" bIns="45720" rtlCol="0" anchor="ctr">
            <a:normAutofit/>
          </a:bodyPr>
          <a:lstStyle/>
          <a:p>
            <a:r>
              <a:rPr lang="en-US" dirty="0"/>
              <a:t>Click to edit Master title style</a:t>
            </a:r>
          </a:p>
        </p:txBody>
      </p:sp>
      <p:sp>
        <p:nvSpPr>
          <p:cNvPr id="8" name="Text Placeholder 2">
            <a:extLst>
              <a:ext uri="{FF2B5EF4-FFF2-40B4-BE49-F238E27FC236}">
                <a16:creationId xmlns:a16="http://schemas.microsoft.com/office/drawing/2014/main" id="{CBCC5045-1D03-7D4A-9807-27BCB241BDDB}"/>
              </a:ext>
            </a:extLst>
          </p:cNvPr>
          <p:cNvSpPr>
            <a:spLocks noGrp="1"/>
          </p:cNvSpPr>
          <p:nvPr>
            <p:ph type="body" idx="1"/>
          </p:nvPr>
        </p:nvSpPr>
        <p:spPr>
          <a:xfrm>
            <a:off x="838200" y="1825625"/>
            <a:ext cx="10515600" cy="4352544"/>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3">
            <a:extLst>
              <a:ext uri="{FF2B5EF4-FFF2-40B4-BE49-F238E27FC236}">
                <a16:creationId xmlns:a16="http://schemas.microsoft.com/office/drawing/2014/main" id="{08139C9B-1722-DF45-9141-674D6389476B}"/>
              </a:ext>
            </a:extLst>
          </p:cNvPr>
          <p:cNvCxnSpPr>
            <a:cxnSpLocks/>
          </p:cNvCxnSpPr>
          <p:nvPr userDrawn="1"/>
        </p:nvCxnSpPr>
        <p:spPr>
          <a:xfrm>
            <a:off x="838200" y="6355845"/>
            <a:ext cx="10515600" cy="0"/>
          </a:xfrm>
          <a:prstGeom prst="line">
            <a:avLst/>
          </a:prstGeom>
          <a:ln>
            <a:solidFill>
              <a:schemeClr val="tx2"/>
            </a:solidFill>
          </a:ln>
          <a:effectLst/>
        </p:spPr>
        <p:style>
          <a:lnRef idx="1">
            <a:schemeClr val="accent1"/>
          </a:lnRef>
          <a:fillRef idx="0">
            <a:schemeClr val="accent1"/>
          </a:fillRef>
          <a:effectRef idx="0">
            <a:schemeClr val="accent1"/>
          </a:effectRef>
          <a:fontRef idx="minor">
            <a:schemeClr val="tx1"/>
          </a:fontRef>
        </p:style>
      </p:cxnSp>
      <p:sp>
        <p:nvSpPr>
          <p:cNvPr id="11" name="TextBox 4">
            <a:extLst>
              <a:ext uri="{FF2B5EF4-FFF2-40B4-BE49-F238E27FC236}">
                <a16:creationId xmlns:a16="http://schemas.microsoft.com/office/drawing/2014/main" id="{B074448F-ECDF-DC44-9F43-FD59771C7B33}"/>
              </a:ext>
            </a:extLst>
          </p:cNvPr>
          <p:cNvSpPr txBox="1"/>
          <p:nvPr userDrawn="1"/>
        </p:nvSpPr>
        <p:spPr>
          <a:xfrm>
            <a:off x="838200" y="6355845"/>
            <a:ext cx="1919243" cy="365125"/>
          </a:xfrm>
          <a:prstGeom prst="rect">
            <a:avLst/>
          </a:prstGeom>
          <a:noFill/>
        </p:spPr>
        <p:txBody>
          <a:bodyPr wrap="none" lIns="0" rIns="0" rtlCol="0" anchor="ctr">
            <a:noAutofit/>
          </a:bodyPr>
          <a:lstStyle/>
          <a:p>
            <a:r>
              <a:rPr lang="en-US" sz="1100" dirty="0">
                <a:solidFill>
                  <a:schemeClr val="tx2"/>
                </a:solidFill>
                <a:latin typeface="Sherman Serif Book" pitchFamily="2" charset="77"/>
                <a:ea typeface="Sherman Serif Book" pitchFamily="2" charset="77"/>
                <a:cs typeface="Verdana" panose="020B0604030504040204" pitchFamily="34" charset="0"/>
              </a:rPr>
              <a:t>Syracuse University</a:t>
            </a:r>
          </a:p>
        </p:txBody>
      </p:sp>
      <p:sp>
        <p:nvSpPr>
          <p:cNvPr id="12" name="TextBox 5">
            <a:extLst>
              <a:ext uri="{FF2B5EF4-FFF2-40B4-BE49-F238E27FC236}">
                <a16:creationId xmlns:a16="http://schemas.microsoft.com/office/drawing/2014/main" id="{5617610D-C255-5549-8A79-A9BD2F9C5841}"/>
              </a:ext>
            </a:extLst>
          </p:cNvPr>
          <p:cNvSpPr txBox="1"/>
          <p:nvPr userDrawn="1"/>
        </p:nvSpPr>
        <p:spPr>
          <a:xfrm>
            <a:off x="9434557" y="6355845"/>
            <a:ext cx="1919243" cy="365125"/>
          </a:xfrm>
          <a:prstGeom prst="rect">
            <a:avLst/>
          </a:prstGeom>
          <a:noFill/>
        </p:spPr>
        <p:txBody>
          <a:bodyPr wrap="none" lIns="0" rIns="0" rtlCol="0" anchor="ctr">
            <a:noAutofit/>
          </a:bodyPr>
          <a:lstStyle/>
          <a:p>
            <a:pPr algn="r"/>
            <a:fld id="{9A343670-1D05-7C47-B2D6-B371475A4076}" type="slidenum">
              <a:rPr lang="en-US" sz="1000" b="0" smtClean="0">
                <a:solidFill>
                  <a:schemeClr val="tx2"/>
                </a:solidFill>
                <a:latin typeface="Sherman Sans Book" pitchFamily="2" charset="77"/>
                <a:ea typeface="Sherman Sans Book" pitchFamily="2" charset="77"/>
                <a:cs typeface="Verdana" panose="020B0604030504040204" pitchFamily="34" charset="0"/>
              </a:rPr>
              <a:t>‹#›</a:t>
            </a:fld>
            <a:endParaRPr lang="en-US" sz="1000" b="0" dirty="0">
              <a:solidFill>
                <a:schemeClr val="tx2"/>
              </a:solidFill>
              <a:latin typeface="Sherman Sans Book" pitchFamily="2" charset="77"/>
              <a:ea typeface="Sherman Sans Book" pitchFamily="2" charset="77"/>
              <a:cs typeface="Verdana" panose="020B0604030504040204" pitchFamily="34" charset="0"/>
            </a:endParaRPr>
          </a:p>
        </p:txBody>
      </p:sp>
    </p:spTree>
    <p:extLst>
      <p:ext uri="{BB962C8B-B14F-4D97-AF65-F5344CB8AC3E}">
        <p14:creationId xmlns:p14="http://schemas.microsoft.com/office/powerpoint/2010/main" val="366896593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68" r:id="rId5"/>
    <p:sldLayoutId id="2147483671" r:id="rId6"/>
    <p:sldLayoutId id="2147483650" r:id="rId7"/>
    <p:sldLayoutId id="2147483652" r:id="rId8"/>
    <p:sldLayoutId id="2147483653" r:id="rId9"/>
    <p:sldLayoutId id="2147483672" r:id="rId10"/>
    <p:sldLayoutId id="2147483655" r:id="rId11"/>
    <p:sldLayoutId id="2147483654" r:id="rId12"/>
    <p:sldLayoutId id="2147483673" r:id="rId13"/>
    <p:sldLayoutId id="2147483658" r:id="rId14"/>
    <p:sldLayoutId id="2147483657" r:id="rId15"/>
    <p:sldLayoutId id="2147483662" r:id="rId16"/>
    <p:sldLayoutId id="2147483663" r:id="rId17"/>
    <p:sldLayoutId id="2147483656" r:id="rId18"/>
    <p:sldLayoutId id="2147483660" r:id="rId19"/>
    <p:sldLayoutId id="2147483661" r:id="rId20"/>
  </p:sldLayoutIdLst>
  <p:txStyles>
    <p:titleStyle>
      <a:lvl1pPr algn="l" defTabSz="914400" rtl="0" eaLnBrk="1" latinLnBrk="0" hangingPunct="1">
        <a:lnSpc>
          <a:spcPct val="90000"/>
        </a:lnSpc>
        <a:spcBef>
          <a:spcPct val="0"/>
        </a:spcBef>
        <a:buNone/>
        <a:defRPr sz="3600" kern="1200">
          <a:solidFill>
            <a:schemeClr val="tx2"/>
          </a:solidFill>
          <a:latin typeface="Sherman Sans Book" pitchFamily="2" charset="77"/>
          <a:ea typeface="Sherman Sans Book" pitchFamily="2" charset="77"/>
          <a:cs typeface="Verdana" panose="020B0604030504040204" pitchFamily="34" charset="0"/>
        </a:defRPr>
      </a:lvl1pPr>
    </p:titleStyle>
    <p:bodyStyle>
      <a:lvl1pPr marL="228600" indent="-228600" algn="l" defTabSz="914400" rtl="0" eaLnBrk="1" latinLnBrk="0" hangingPunct="1">
        <a:lnSpc>
          <a:spcPct val="90000"/>
        </a:lnSpc>
        <a:spcBef>
          <a:spcPts val="0"/>
        </a:spcBef>
        <a:spcAft>
          <a:spcPts val="1200"/>
        </a:spcAft>
        <a:buClr>
          <a:schemeClr val="tx2"/>
        </a:buClr>
        <a:buFont typeface="Arial" panose="020B0604020202020204" pitchFamily="34" charset="0"/>
        <a:buChar char="•"/>
        <a:defRPr sz="3200" kern="1200">
          <a:solidFill>
            <a:schemeClr val="accent1"/>
          </a:solidFill>
          <a:latin typeface="Sherman Sans Book" pitchFamily="2" charset="77"/>
          <a:ea typeface="Sherman Sans Book" pitchFamily="2" charset="77"/>
          <a:cs typeface="Verdana" panose="020B0604030504040204" pitchFamily="34" charset="0"/>
        </a:defRPr>
      </a:lvl1pPr>
      <a:lvl2pPr marL="685800" indent="-228600" algn="l" defTabSz="914400" rtl="0" eaLnBrk="1" latinLnBrk="0" hangingPunct="1">
        <a:lnSpc>
          <a:spcPct val="90000"/>
        </a:lnSpc>
        <a:spcBef>
          <a:spcPts val="0"/>
        </a:spcBef>
        <a:spcAft>
          <a:spcPts val="1200"/>
        </a:spcAft>
        <a:buClr>
          <a:schemeClr val="tx2"/>
        </a:buClr>
        <a:buFont typeface="System Font Regular"/>
        <a:buChar char="–"/>
        <a:defRPr sz="2800" kern="1200">
          <a:solidFill>
            <a:schemeClr val="accent1"/>
          </a:solidFill>
          <a:latin typeface="Sherman Sans Book" pitchFamily="2" charset="77"/>
          <a:ea typeface="Sherman Sans Book" pitchFamily="2" charset="77"/>
          <a:cs typeface="Verdana" panose="020B0604030504040204" pitchFamily="34" charset="0"/>
        </a:defRPr>
      </a:lvl2pPr>
      <a:lvl3pPr marL="1143000" indent="-228600" algn="l" defTabSz="914400" rtl="0" eaLnBrk="1" latinLnBrk="0" hangingPunct="1">
        <a:lnSpc>
          <a:spcPct val="90000"/>
        </a:lnSpc>
        <a:spcBef>
          <a:spcPts val="0"/>
        </a:spcBef>
        <a:spcAft>
          <a:spcPts val="1200"/>
        </a:spcAft>
        <a:buClr>
          <a:schemeClr val="accent1"/>
        </a:buClr>
        <a:buFont typeface="Wingdings" pitchFamily="2" charset="2"/>
        <a:buChar char="§"/>
        <a:defRPr sz="2800" kern="1200">
          <a:solidFill>
            <a:schemeClr val="accent1"/>
          </a:solidFill>
          <a:latin typeface="Sherman Sans Book" pitchFamily="2" charset="77"/>
          <a:ea typeface="Sherman Sans Book" pitchFamily="2" charset="77"/>
          <a:cs typeface="Verdana" panose="020B0604030504040204" pitchFamily="34" charset="0"/>
        </a:defRPr>
      </a:lvl3pPr>
      <a:lvl4pPr marL="1600200" indent="-228600" algn="l" defTabSz="914400" rtl="0" eaLnBrk="1" latinLnBrk="0" hangingPunct="1">
        <a:lnSpc>
          <a:spcPct val="90000"/>
        </a:lnSpc>
        <a:spcBef>
          <a:spcPts val="0"/>
        </a:spcBef>
        <a:spcAft>
          <a:spcPts val="1200"/>
        </a:spcAft>
        <a:buClr>
          <a:schemeClr val="accent1"/>
        </a:buClr>
        <a:buFont typeface="System Font Regular"/>
        <a:buChar char="–"/>
        <a:defRPr sz="2400" kern="1200">
          <a:solidFill>
            <a:schemeClr val="accent1"/>
          </a:solidFill>
          <a:latin typeface="Sherman Sans Book" pitchFamily="2" charset="77"/>
          <a:ea typeface="Sherman Sans Book" pitchFamily="2" charset="77"/>
          <a:cs typeface="Verdana" panose="020B0604030504040204" pitchFamily="34" charset="0"/>
        </a:defRPr>
      </a:lvl4pPr>
      <a:lvl5pPr marL="2057400" indent="-228600" algn="l" defTabSz="914400" rtl="0" eaLnBrk="1" latinLnBrk="0" hangingPunct="1">
        <a:lnSpc>
          <a:spcPct val="90000"/>
        </a:lnSpc>
        <a:spcBef>
          <a:spcPts val="0"/>
        </a:spcBef>
        <a:spcAft>
          <a:spcPts val="1200"/>
        </a:spcAft>
        <a:buClrTx/>
        <a:buFont typeface="Arial" panose="020B0604020202020204" pitchFamily="34" charset="0"/>
        <a:buChar char="•"/>
        <a:defRPr sz="2400" kern="1200">
          <a:solidFill>
            <a:schemeClr val="accent1"/>
          </a:solidFill>
          <a:latin typeface="Sherman Sans Book" pitchFamily="2" charset="77"/>
          <a:ea typeface="Sherman Sans Book" pitchFamily="2" charset="77"/>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forms.gle/jNdBPL6wBGt3V97p6"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hyperlink" Target="https://suabroad.syr.edu/apply"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s://www.gilmanscholarship.org/"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3" Type="http://schemas.openxmlformats.org/officeDocument/2006/relationships/hyperlink" Target="http://www.gilmanscholarship.org/" TargetMode="External"/><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15.jpeg"/><Relationship Id="rId5" Type="http://schemas.microsoft.com/office/2007/relationships/hdphoto" Target="../media/hdphoto1.wdp"/><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5BA4CB0-D0A9-144F-A7C7-33FCA2E2E798}"/>
              </a:ext>
            </a:extLst>
          </p:cNvPr>
          <p:cNvSpPr>
            <a:spLocks noGrp="1"/>
          </p:cNvSpPr>
          <p:nvPr>
            <p:ph type="subTitle" idx="1"/>
          </p:nvPr>
        </p:nvSpPr>
        <p:spPr>
          <a:xfrm>
            <a:off x="599703" y="4619502"/>
            <a:ext cx="8318665" cy="1816923"/>
          </a:xfrm>
        </p:spPr>
        <p:txBody>
          <a:bodyPr>
            <a:normAutofit/>
          </a:bodyPr>
          <a:lstStyle/>
          <a:p>
            <a:r>
              <a:rPr lang="en-US" sz="3600" dirty="0"/>
              <a:t>Syracuse Abroad &amp; </a:t>
            </a:r>
          </a:p>
          <a:p>
            <a:r>
              <a:rPr lang="en-US" sz="3600" dirty="0"/>
              <a:t>Center for Fellowship and Scholarship Advising</a:t>
            </a:r>
          </a:p>
        </p:txBody>
      </p:sp>
      <p:pic>
        <p:nvPicPr>
          <p:cNvPr id="8" name="Picture 2" descr="https://www.gilmanscholarship.org/wp-content/uploads/2018/08/logo-gilman.png">
            <a:extLst>
              <a:ext uri="{FF2B5EF4-FFF2-40B4-BE49-F238E27FC236}">
                <a16:creationId xmlns:a16="http://schemas.microsoft.com/office/drawing/2014/main" id="{18965DFF-ABCD-4F49-B0CD-CF337F6CDAC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bwMode="auto">
          <a:xfrm>
            <a:off x="457199" y="1710222"/>
            <a:ext cx="10669199" cy="214925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FDC049E7-C8D7-26C2-A2D6-199B277BACD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98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D533C1C-D2BA-F448-E6E4-8D904B0ECDC7}"/>
              </a:ext>
            </a:extLst>
          </p:cNvPr>
          <p:cNvSpPr>
            <a:spLocks noGrp="1"/>
          </p:cNvSpPr>
          <p:nvPr>
            <p:ph type="title"/>
          </p:nvPr>
        </p:nvSpPr>
        <p:spPr>
          <a:xfrm>
            <a:off x="838201" y="468386"/>
            <a:ext cx="10515600" cy="1325563"/>
          </a:xfrm>
        </p:spPr>
        <p:txBody>
          <a:bodyPr>
            <a:normAutofit/>
          </a:bodyPr>
          <a:lstStyle/>
          <a:p>
            <a:r>
              <a:rPr lang="en-US" sz="4800" dirty="0">
                <a:solidFill>
                  <a:schemeClr val="accent6"/>
                </a:solidFill>
                <a:latin typeface="Sherman Sans Book"/>
              </a:rPr>
              <a:t>What is the Gilman Scholarship Program?</a:t>
            </a:r>
            <a:endParaRPr lang="en-US" sz="4800" dirty="0"/>
          </a:p>
        </p:txBody>
      </p:sp>
      <p:sp>
        <p:nvSpPr>
          <p:cNvPr id="9" name="Content Placeholder 2">
            <a:extLst>
              <a:ext uri="{FF2B5EF4-FFF2-40B4-BE49-F238E27FC236}">
                <a16:creationId xmlns:a16="http://schemas.microsoft.com/office/drawing/2014/main" id="{CFBC73E6-5B9F-ABE7-D42B-491772A1F496}"/>
              </a:ext>
            </a:extLst>
          </p:cNvPr>
          <p:cNvSpPr>
            <a:spLocks noGrp="1"/>
          </p:cNvSpPr>
          <p:nvPr>
            <p:ph idx="1"/>
          </p:nvPr>
        </p:nvSpPr>
        <p:spPr>
          <a:xfrm>
            <a:off x="838201" y="2038276"/>
            <a:ext cx="9953846" cy="4351338"/>
          </a:xfrm>
        </p:spPr>
        <p:txBody>
          <a:bodyPr>
            <a:normAutofit/>
          </a:bodyPr>
          <a:lstStyle/>
          <a:p>
            <a:pPr marL="457200" indent="-457200">
              <a:buFont typeface="Arial" charset="0"/>
              <a:buChar char="•"/>
            </a:pPr>
            <a:r>
              <a:rPr lang="en-US" dirty="0"/>
              <a:t>Study Abroad scholarships for U.S. students with high financial need</a:t>
            </a:r>
          </a:p>
          <a:p>
            <a:pPr marL="457200" indent="-457200">
              <a:buFont typeface="Arial" charset="0"/>
              <a:buChar char="•"/>
            </a:pPr>
            <a:r>
              <a:rPr lang="en-US" dirty="0"/>
              <a:t>Supports students regardless of major or career goals</a:t>
            </a:r>
          </a:p>
          <a:p>
            <a:pPr marL="457200" indent="-457200">
              <a:buFont typeface="Arial" charset="0"/>
              <a:buChar char="•"/>
            </a:pPr>
            <a:r>
              <a:rPr lang="en-US" dirty="0"/>
              <a:t>Established by U.S. Congress and funded by the U.S. State Department – this is an “external scholarship”.</a:t>
            </a:r>
          </a:p>
        </p:txBody>
      </p:sp>
    </p:spTree>
    <p:extLst>
      <p:ext uri="{BB962C8B-B14F-4D97-AF65-F5344CB8AC3E}">
        <p14:creationId xmlns:p14="http://schemas.microsoft.com/office/powerpoint/2010/main" val="4148034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a:xfrm>
            <a:off x="838200" y="365125"/>
            <a:ext cx="10515600" cy="1325563"/>
          </a:xfrm>
        </p:spPr>
        <p:txBody>
          <a:bodyPr anchor="ctr">
            <a:normAutofit/>
          </a:bodyPr>
          <a:lstStyle/>
          <a:p>
            <a:r>
              <a:rPr lang="en-US"/>
              <a:t>How much funding might I receive?</a:t>
            </a:r>
          </a:p>
        </p:txBody>
      </p:sp>
      <p:pic>
        <p:nvPicPr>
          <p:cNvPr id="3074" name="Picture 2" descr="Santiago walking tour">
            <a:extLst>
              <a:ext uri="{FF2B5EF4-FFF2-40B4-BE49-F238E27FC236}">
                <a16:creationId xmlns:a16="http://schemas.microsoft.com/office/drawing/2014/main" id="{184B9705-71F4-7770-A00C-7968351B8D3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8200" y="2058194"/>
            <a:ext cx="5181600" cy="3886200"/>
          </a:xfrm>
          <a:prstGeom prst="rect">
            <a:avLst/>
          </a:prstGeom>
          <a:solidFill>
            <a:srgbClr val="FFFFFF"/>
          </a:solidFill>
        </p:spPr>
      </p:pic>
      <p:sp>
        <p:nvSpPr>
          <p:cNvPr id="3" name="Content Placeholder 2">
            <a:extLst>
              <a:ext uri="{FF2B5EF4-FFF2-40B4-BE49-F238E27FC236}">
                <a16:creationId xmlns:a16="http://schemas.microsoft.com/office/drawing/2014/main" id="{4AC42223-9585-C74D-89FB-DEDD812CDE66}"/>
              </a:ext>
            </a:extLst>
          </p:cNvPr>
          <p:cNvSpPr>
            <a:spLocks noGrp="1"/>
          </p:cNvSpPr>
          <p:nvPr>
            <p:ph sz="half" idx="2"/>
          </p:nvPr>
        </p:nvSpPr>
        <p:spPr>
          <a:xfrm>
            <a:off x="6172200" y="1825625"/>
            <a:ext cx="5181600" cy="4351338"/>
          </a:xfrm>
        </p:spPr>
        <p:txBody>
          <a:bodyPr>
            <a:normAutofit lnSpcReduction="10000"/>
          </a:bodyPr>
          <a:lstStyle/>
          <a:p>
            <a:r>
              <a:rPr lang="en-US" sz="3000" b="1" dirty="0"/>
              <a:t>Award Amounts:</a:t>
            </a:r>
          </a:p>
          <a:p>
            <a:pPr marL="457200" indent="-457200">
              <a:buFont typeface="Arial" charset="0"/>
              <a:buChar char="•"/>
            </a:pPr>
            <a:r>
              <a:rPr lang="en-US" sz="3000" dirty="0"/>
              <a:t>Up to $5,000 for a semester or summer program</a:t>
            </a:r>
          </a:p>
          <a:p>
            <a:pPr marL="457200" indent="-457200">
              <a:buFont typeface="Arial" charset="0"/>
              <a:buChar char="•"/>
            </a:pPr>
            <a:r>
              <a:rPr lang="en-US" sz="3000" dirty="0"/>
              <a:t>Up to an additional $3,000 for study of a “critical need language”</a:t>
            </a:r>
          </a:p>
          <a:p>
            <a:pPr marL="457200" indent="-457200">
              <a:buFont typeface="Arial" charset="0"/>
              <a:buChar char="•"/>
            </a:pPr>
            <a:r>
              <a:rPr lang="en-US" sz="3000" dirty="0"/>
              <a:t>Up to an additional $1,000 to support STEM research while abroad</a:t>
            </a:r>
          </a:p>
          <a:p>
            <a:endParaRPr lang="en-US" sz="3000" dirty="0"/>
          </a:p>
        </p:txBody>
      </p:sp>
      <p:cxnSp>
        <p:nvCxnSpPr>
          <p:cNvPr id="6" name="Straight Connector 5">
            <a:extLst>
              <a:ext uri="{FF2B5EF4-FFF2-40B4-BE49-F238E27FC236}">
                <a16:creationId xmlns:a16="http://schemas.microsoft.com/office/drawing/2014/main" id="{9F2AED9D-ADBC-7C5A-B0D7-D16E4FB64D0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992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EA07A28-7115-F2E7-34D8-8ED57ADE81B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p:txBody>
          <a:bodyPr>
            <a:normAutofit/>
          </a:bodyPr>
          <a:lstStyle/>
          <a:p>
            <a:r>
              <a:rPr lang="en-US" sz="5400" dirty="0"/>
              <a:t>Am I eligible to apply?</a:t>
            </a:r>
          </a:p>
        </p:txBody>
      </p:sp>
      <p:sp>
        <p:nvSpPr>
          <p:cNvPr id="3" name="Content Placeholder 2">
            <a:extLst>
              <a:ext uri="{FF2B5EF4-FFF2-40B4-BE49-F238E27FC236}">
                <a16:creationId xmlns:a16="http://schemas.microsoft.com/office/drawing/2014/main" id="{4AC42223-9585-C74D-89FB-DEDD812CDE66}"/>
              </a:ext>
            </a:extLst>
          </p:cNvPr>
          <p:cNvSpPr>
            <a:spLocks noGrp="1"/>
          </p:cNvSpPr>
          <p:nvPr>
            <p:ph idx="1"/>
          </p:nvPr>
        </p:nvSpPr>
        <p:spPr>
          <a:xfrm>
            <a:off x="763772" y="1825625"/>
            <a:ext cx="10515600" cy="4351338"/>
          </a:xfrm>
        </p:spPr>
        <p:txBody>
          <a:bodyPr>
            <a:normAutofit/>
          </a:bodyPr>
          <a:lstStyle/>
          <a:p>
            <a:pPr marL="457200" indent="-457200">
              <a:buFont typeface="Arial" charset="0"/>
              <a:buChar char="•"/>
            </a:pPr>
            <a:r>
              <a:rPr lang="en-US" sz="3600" dirty="0"/>
              <a:t>U.S. Citizens</a:t>
            </a:r>
          </a:p>
          <a:p>
            <a:pPr marL="457200" indent="-457200">
              <a:buFont typeface="Arial" charset="0"/>
              <a:buChar char="•"/>
            </a:pPr>
            <a:r>
              <a:rPr lang="en-US" sz="3600" dirty="0"/>
              <a:t>Pell Grant Recipients</a:t>
            </a:r>
          </a:p>
          <a:p>
            <a:pPr marL="457200" indent="-457200">
              <a:buFont typeface="Arial" charset="0"/>
              <a:buChar char="•"/>
            </a:pPr>
            <a:r>
              <a:rPr lang="en-US" sz="3600" dirty="0"/>
              <a:t>Undergraduate students in good standing</a:t>
            </a:r>
          </a:p>
          <a:p>
            <a:pPr marL="457200" indent="-457200">
              <a:buFont typeface="Arial" charset="0"/>
              <a:buChar char="•"/>
            </a:pPr>
            <a:r>
              <a:rPr lang="en-US" sz="3600" b="1" u="sng" dirty="0"/>
              <a:t>No</a:t>
            </a:r>
            <a:r>
              <a:rPr lang="en-US" sz="3600" dirty="0"/>
              <a:t> GPA requirement, but GPA is considered as part of determining academic preparation for study abroad.</a:t>
            </a:r>
          </a:p>
        </p:txBody>
      </p:sp>
    </p:spTree>
    <p:extLst>
      <p:ext uri="{BB962C8B-B14F-4D97-AF65-F5344CB8AC3E}">
        <p14:creationId xmlns:p14="http://schemas.microsoft.com/office/powerpoint/2010/main" val="227699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758132E2-9B74-F0F7-364E-1B91AD347CE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p:txBody>
          <a:bodyPr>
            <a:normAutofit/>
          </a:bodyPr>
          <a:lstStyle/>
          <a:p>
            <a:r>
              <a:rPr lang="en-US" sz="3600" dirty="0"/>
              <a:t>Eligible Study Abroad Programs</a:t>
            </a:r>
            <a:endParaRPr lang="en-US" dirty="0"/>
          </a:p>
        </p:txBody>
      </p:sp>
      <p:sp>
        <p:nvSpPr>
          <p:cNvPr id="3" name="Content Placeholder 2">
            <a:extLst>
              <a:ext uri="{FF2B5EF4-FFF2-40B4-BE49-F238E27FC236}">
                <a16:creationId xmlns:a16="http://schemas.microsoft.com/office/drawing/2014/main" id="{4AC42223-9585-C74D-89FB-DEDD812CDE66}"/>
              </a:ext>
            </a:extLst>
          </p:cNvPr>
          <p:cNvSpPr>
            <a:spLocks noGrp="1"/>
          </p:cNvSpPr>
          <p:nvPr>
            <p:ph idx="1"/>
          </p:nvPr>
        </p:nvSpPr>
        <p:spPr>
          <a:xfrm>
            <a:off x="838200" y="1648269"/>
            <a:ext cx="10515600" cy="4351338"/>
          </a:xfrm>
        </p:spPr>
        <p:txBody>
          <a:bodyPr>
            <a:normAutofit lnSpcReduction="10000"/>
          </a:bodyPr>
          <a:lstStyle/>
          <a:p>
            <a:pPr marL="571500" indent="-571500">
              <a:buFont typeface="Arial" panose="020B0604020202020204" pitchFamily="34" charset="0"/>
              <a:buChar char="•"/>
            </a:pPr>
            <a:r>
              <a:rPr lang="en-US" sz="2800" dirty="0"/>
              <a:t>No minimum length. Cannot be longer than one academic year</a:t>
            </a:r>
          </a:p>
          <a:p>
            <a:pPr marL="571500" indent="-571500">
              <a:buFont typeface="Arial" panose="020B0604020202020204" pitchFamily="34" charset="0"/>
              <a:buChar char="•"/>
            </a:pPr>
            <a:r>
              <a:rPr lang="en-US" sz="2800" dirty="0"/>
              <a:t>For October deadline, program must start between Dec 1, 2026 and Oct 31, 2027 (i.e. Winter 2027, </a:t>
            </a:r>
            <a:r>
              <a:rPr lang="en-US" sz="2800" dirty="0" err="1"/>
              <a:t>Maymester</a:t>
            </a:r>
            <a:r>
              <a:rPr lang="en-US" sz="2800" dirty="0"/>
              <a:t> 2027, summer 2027, Fall 2027, and academic year 2027-28 programs)</a:t>
            </a:r>
          </a:p>
          <a:p>
            <a:pPr marL="571500" indent="-571500">
              <a:buFont typeface="Arial" panose="020B0604020202020204" pitchFamily="34" charset="0"/>
              <a:buChar char="•"/>
            </a:pPr>
            <a:r>
              <a:rPr lang="en-US" sz="2800" dirty="0"/>
              <a:t>Multi-destination programs are eligible</a:t>
            </a:r>
          </a:p>
          <a:p>
            <a:pPr marL="571500" indent="-571500">
              <a:buFont typeface="Arial" panose="020B0604020202020204" pitchFamily="34" charset="0"/>
              <a:buChar char="•"/>
            </a:pPr>
            <a:r>
              <a:rPr lang="en-US" sz="2800" dirty="0"/>
              <a:t>Intended study abroad program is in a country with Level 1 or 2 on U.S. State Department’s Travel Advisory System</a:t>
            </a:r>
          </a:p>
          <a:p>
            <a:pPr marL="571500" indent="-571500">
              <a:buFont typeface="Arial" panose="020B0604020202020204" pitchFamily="34" charset="0"/>
              <a:buChar char="•"/>
            </a:pPr>
            <a:r>
              <a:rPr lang="en-US" sz="2800" dirty="0"/>
              <a:t>Must be credit-bearing</a:t>
            </a:r>
          </a:p>
          <a:p>
            <a:pPr marL="571500" indent="-571500">
              <a:buFont typeface="Arial" panose="020B0604020202020204" pitchFamily="34" charset="0"/>
              <a:buChar char="•"/>
            </a:pPr>
            <a:r>
              <a:rPr lang="en-US" sz="2800" dirty="0"/>
              <a:t>Program that connects well with your future academic and career goals</a:t>
            </a:r>
          </a:p>
        </p:txBody>
      </p:sp>
    </p:spTree>
    <p:extLst>
      <p:ext uri="{BB962C8B-B14F-4D97-AF65-F5344CB8AC3E}">
        <p14:creationId xmlns:p14="http://schemas.microsoft.com/office/powerpoint/2010/main" val="3013399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a:xfrm>
            <a:off x="838200" y="365125"/>
            <a:ext cx="10515600" cy="1325563"/>
          </a:xfrm>
        </p:spPr>
        <p:txBody>
          <a:bodyPr anchor="ctr">
            <a:normAutofit/>
          </a:bodyPr>
          <a:lstStyle/>
          <a:p>
            <a:r>
              <a:rPr lang="en-US"/>
              <a:t>How do I apply for Gilman?</a:t>
            </a:r>
          </a:p>
        </p:txBody>
      </p:sp>
      <p:sp>
        <p:nvSpPr>
          <p:cNvPr id="3" name="Content Placeholder 2">
            <a:extLst>
              <a:ext uri="{FF2B5EF4-FFF2-40B4-BE49-F238E27FC236}">
                <a16:creationId xmlns:a16="http://schemas.microsoft.com/office/drawing/2014/main" id="{4AC42223-9585-C74D-89FB-DEDD812CDE66}"/>
              </a:ext>
            </a:extLst>
          </p:cNvPr>
          <p:cNvSpPr>
            <a:spLocks noGrp="1"/>
          </p:cNvSpPr>
          <p:nvPr>
            <p:ph sz="half" idx="1"/>
          </p:nvPr>
        </p:nvSpPr>
        <p:spPr>
          <a:xfrm>
            <a:off x="754224" y="1617873"/>
            <a:ext cx="5181600" cy="4351338"/>
          </a:xfrm>
        </p:spPr>
        <p:txBody>
          <a:bodyPr>
            <a:normAutofit lnSpcReduction="10000"/>
          </a:bodyPr>
          <a:lstStyle/>
          <a:p>
            <a:pPr marL="457200" indent="-457200">
              <a:buFont typeface="Arial" charset="0"/>
              <a:buChar char="•"/>
            </a:pPr>
            <a:r>
              <a:rPr lang="en-US" sz="2500" dirty="0"/>
              <a:t>Start your application on the Gilman Scholarship Website</a:t>
            </a:r>
          </a:p>
          <a:p>
            <a:pPr marL="457200" indent="-457200">
              <a:buFont typeface="Arial" charset="0"/>
              <a:buChar char="•"/>
            </a:pPr>
            <a:r>
              <a:rPr lang="en-US" sz="2500" dirty="0"/>
              <a:t>Know your program details (dates, cost, estimated SU financial aid package)</a:t>
            </a:r>
          </a:p>
          <a:p>
            <a:pPr marL="457200" indent="-457200">
              <a:buFont typeface="Arial" charset="0"/>
              <a:buChar char="•"/>
            </a:pPr>
            <a:r>
              <a:rPr lang="en-US" sz="2500" dirty="0"/>
              <a:t>Copy of unofficial transcript</a:t>
            </a:r>
          </a:p>
          <a:p>
            <a:pPr marL="457200" indent="-457200">
              <a:buFont typeface="Arial" charset="0"/>
              <a:buChar char="•"/>
            </a:pPr>
            <a:r>
              <a:rPr lang="en-US" sz="2500" dirty="0"/>
              <a:t>Four essay questions</a:t>
            </a:r>
          </a:p>
          <a:p>
            <a:pPr marL="457200" indent="-457200">
              <a:buFont typeface="Arial" charset="0"/>
              <a:buChar char="•"/>
            </a:pPr>
            <a:r>
              <a:rPr lang="en-US" sz="2500" dirty="0"/>
              <a:t>Additional essays for critical language applicants and STEM award</a:t>
            </a:r>
          </a:p>
          <a:p>
            <a:pPr marL="457200" indent="-457200">
              <a:buFont typeface="Arial" charset="0"/>
              <a:buChar char="•"/>
            </a:pPr>
            <a:r>
              <a:rPr lang="en-US" sz="2500" b="1" u="sng" dirty="0"/>
              <a:t>NO</a:t>
            </a:r>
            <a:r>
              <a:rPr lang="en-US" sz="2500" dirty="0"/>
              <a:t> letters of recommendation</a:t>
            </a:r>
          </a:p>
        </p:txBody>
      </p:sp>
      <p:pic>
        <p:nvPicPr>
          <p:cNvPr id="1026" name="Picture 2" descr="London Bridge">
            <a:extLst>
              <a:ext uri="{FF2B5EF4-FFF2-40B4-BE49-F238E27FC236}">
                <a16:creationId xmlns:a16="http://schemas.microsoft.com/office/drawing/2014/main" id="{88B0D518-6479-5602-44FF-BDBACA23194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6000" y="1850442"/>
            <a:ext cx="5181600" cy="3886200"/>
          </a:xfrm>
          <a:prstGeom prst="rect">
            <a:avLst/>
          </a:prstGeom>
          <a:solidFill>
            <a:srgbClr val="FFFFFF"/>
          </a:solidFill>
        </p:spPr>
      </p:pic>
      <p:cxnSp>
        <p:nvCxnSpPr>
          <p:cNvPr id="6" name="Straight Connector 5">
            <a:extLst>
              <a:ext uri="{FF2B5EF4-FFF2-40B4-BE49-F238E27FC236}">
                <a16:creationId xmlns:a16="http://schemas.microsoft.com/office/drawing/2014/main" id="{88FDE801-02CD-3B2E-FA49-A00F6488C9C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7088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8A643-559A-7A5C-0AED-065B75EDF38B}"/>
              </a:ext>
            </a:extLst>
          </p:cNvPr>
          <p:cNvSpPr>
            <a:spLocks noGrp="1"/>
          </p:cNvSpPr>
          <p:nvPr>
            <p:ph type="title"/>
          </p:nvPr>
        </p:nvSpPr>
        <p:spPr/>
        <p:txBody>
          <a:bodyPr/>
          <a:lstStyle/>
          <a:p>
            <a:r>
              <a:rPr lang="en-US" dirty="0"/>
              <a:t>Gilman Selection Criteria</a:t>
            </a:r>
          </a:p>
        </p:txBody>
      </p:sp>
      <p:sp>
        <p:nvSpPr>
          <p:cNvPr id="3" name="Content Placeholder 2">
            <a:extLst>
              <a:ext uri="{FF2B5EF4-FFF2-40B4-BE49-F238E27FC236}">
                <a16:creationId xmlns:a16="http://schemas.microsoft.com/office/drawing/2014/main" id="{C30BC266-93B5-944F-428F-184B9E408AF1}"/>
              </a:ext>
            </a:extLst>
          </p:cNvPr>
          <p:cNvSpPr>
            <a:spLocks noGrp="1"/>
          </p:cNvSpPr>
          <p:nvPr>
            <p:ph idx="1"/>
          </p:nvPr>
        </p:nvSpPr>
        <p:spPr/>
        <p:txBody>
          <a:bodyPr>
            <a:normAutofit/>
          </a:bodyPr>
          <a:lstStyle/>
          <a:p>
            <a:pPr marL="457200" indent="-457200">
              <a:buFont typeface="Arial" panose="020B0604020202020204" pitchFamily="34" charset="0"/>
              <a:buChar char="•"/>
            </a:pPr>
            <a:r>
              <a:rPr lang="en-US" dirty="0"/>
              <a:t>Impact of the study abroad program and location on student’s academic and career trajectory</a:t>
            </a:r>
          </a:p>
          <a:p>
            <a:pPr marL="457200" indent="-457200">
              <a:buFont typeface="Arial" panose="020B0604020202020204" pitchFamily="34" charset="0"/>
              <a:buChar char="•"/>
            </a:pPr>
            <a:r>
              <a:rPr lang="en-US" dirty="0"/>
              <a:t>Preparedness for abroad program</a:t>
            </a:r>
          </a:p>
          <a:p>
            <a:pPr marL="457200" indent="-457200">
              <a:buFont typeface="Arial" panose="020B0604020202020204" pitchFamily="34" charset="0"/>
              <a:buChar char="•"/>
            </a:pPr>
            <a:r>
              <a:rPr lang="en-US" dirty="0"/>
              <a:t>Ability to represent the U.S. abroad, and hometown impact</a:t>
            </a:r>
          </a:p>
          <a:p>
            <a:pPr marL="457200" indent="-457200">
              <a:buFont typeface="Arial" panose="020B0604020202020204" pitchFamily="34" charset="0"/>
              <a:buChar char="•"/>
            </a:pPr>
            <a:r>
              <a:rPr lang="en-US" dirty="0"/>
              <a:t>Critical Need Language Award: Commitment to proficiency in a critical need language </a:t>
            </a:r>
          </a:p>
          <a:p>
            <a:pPr marL="457200" indent="-457200">
              <a:buFont typeface="Arial" panose="020B0604020202020204" pitchFamily="34" charset="0"/>
              <a:buChar char="•"/>
            </a:pPr>
            <a:r>
              <a:rPr lang="en-US" dirty="0"/>
              <a:t>STEM supplement: Commitment to a STEM field </a:t>
            </a:r>
          </a:p>
        </p:txBody>
      </p:sp>
    </p:spTree>
    <p:extLst>
      <p:ext uri="{BB962C8B-B14F-4D97-AF65-F5344CB8AC3E}">
        <p14:creationId xmlns:p14="http://schemas.microsoft.com/office/powerpoint/2010/main" val="1947452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441D3B0-E1D6-0CA3-31A2-537FF1B5C8B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a:xfrm>
            <a:off x="838200" y="365125"/>
            <a:ext cx="10942674" cy="2098454"/>
          </a:xfrm>
        </p:spPr>
        <p:txBody>
          <a:bodyPr>
            <a:normAutofit/>
          </a:bodyPr>
          <a:lstStyle/>
          <a:p>
            <a:r>
              <a:rPr lang="en-US" dirty="0">
                <a:latin typeface="Sherman Sans Book"/>
                <a:ea typeface="Sherman Sans Bold" pitchFamily="50" charset="0"/>
              </a:rPr>
              <a:t>How might receiving the Gilman Scholarship affect my financial aid?</a:t>
            </a:r>
          </a:p>
        </p:txBody>
      </p:sp>
      <p:sp>
        <p:nvSpPr>
          <p:cNvPr id="3" name="Content Placeholder 2">
            <a:extLst>
              <a:ext uri="{FF2B5EF4-FFF2-40B4-BE49-F238E27FC236}">
                <a16:creationId xmlns:a16="http://schemas.microsoft.com/office/drawing/2014/main" id="{4AC42223-9585-C74D-89FB-DEDD812CDE66}"/>
              </a:ext>
            </a:extLst>
          </p:cNvPr>
          <p:cNvSpPr>
            <a:spLocks noGrp="1"/>
          </p:cNvSpPr>
          <p:nvPr>
            <p:ph idx="1"/>
          </p:nvPr>
        </p:nvSpPr>
        <p:spPr>
          <a:xfrm>
            <a:off x="838200" y="2463579"/>
            <a:ext cx="10515599" cy="2576254"/>
          </a:xfrm>
        </p:spPr>
        <p:txBody>
          <a:bodyPr>
            <a:normAutofit lnSpcReduction="10000"/>
          </a:bodyPr>
          <a:lstStyle/>
          <a:p>
            <a:pPr marL="571500" indent="-571500">
              <a:buFont typeface="Arial" panose="020B0604020202020204" pitchFamily="34" charset="0"/>
              <a:buChar char="•"/>
            </a:pPr>
            <a:r>
              <a:rPr lang="en-US" sz="3200" dirty="0"/>
              <a:t>Gilman applications must be certified by the Office of Financial Aid</a:t>
            </a:r>
          </a:p>
          <a:p>
            <a:pPr marL="571500" indent="-571500">
              <a:buFont typeface="Arial" panose="020B0604020202020204" pitchFamily="34" charset="0"/>
              <a:buChar char="•"/>
            </a:pPr>
            <a:r>
              <a:rPr lang="en-US" sz="3200" dirty="0"/>
              <a:t>Adjustments might be made to your aid package </a:t>
            </a:r>
            <a:r>
              <a:rPr lang="en-US" sz="3200" b="1" i="1" u="sng" dirty="0"/>
              <a:t>only if </a:t>
            </a:r>
            <a:r>
              <a:rPr lang="en-US" sz="3200" b="1" i="1" dirty="0"/>
              <a:t> </a:t>
            </a:r>
            <a:r>
              <a:rPr lang="en-US" sz="3200" dirty="0"/>
              <a:t>your total funds exceed your need-level or total cost of attendance.</a:t>
            </a:r>
          </a:p>
          <a:p>
            <a:endParaRPr lang="en-US" dirty="0"/>
          </a:p>
        </p:txBody>
      </p:sp>
    </p:spTree>
    <p:extLst>
      <p:ext uri="{BB962C8B-B14F-4D97-AF65-F5344CB8AC3E}">
        <p14:creationId xmlns:p14="http://schemas.microsoft.com/office/powerpoint/2010/main" val="544584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41B43-D538-6149-9069-CF98253BBB5A}"/>
              </a:ext>
            </a:extLst>
          </p:cNvPr>
          <p:cNvSpPr>
            <a:spLocks noGrp="1"/>
          </p:cNvSpPr>
          <p:nvPr>
            <p:ph type="title"/>
          </p:nvPr>
        </p:nvSpPr>
        <p:spPr>
          <a:xfrm>
            <a:off x="704031" y="1060809"/>
            <a:ext cx="5224821" cy="2852737"/>
          </a:xfrm>
        </p:spPr>
        <p:txBody>
          <a:bodyPr anchor="b">
            <a:normAutofit/>
          </a:bodyPr>
          <a:lstStyle/>
          <a:p>
            <a:r>
              <a:rPr lang="en-US" dirty="0"/>
              <a:t>Application Essays</a:t>
            </a:r>
          </a:p>
        </p:txBody>
      </p:sp>
      <p:pic>
        <p:nvPicPr>
          <p:cNvPr id="2050" name="Picture 2">
            <a:extLst>
              <a:ext uri="{FF2B5EF4-FFF2-40B4-BE49-F238E27FC236}">
                <a16:creationId xmlns:a16="http://schemas.microsoft.com/office/drawing/2014/main" id="{4376FCF5-717E-B4A8-C612-3925A81C1E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480" r="-2" b="8205"/>
          <a:stretch>
            <a:fillRect/>
          </a:stretch>
        </p:blipFill>
        <p:spPr bwMode="auto">
          <a:xfrm>
            <a:off x="6492240" y="10"/>
            <a:ext cx="5699760" cy="6857990"/>
          </a:xfrm>
          <a:prstGeom prst="rect">
            <a:avLst/>
          </a:prstGeom>
          <a:solidFill>
            <a:srgbClr val="FFFFFF"/>
          </a:solidFill>
        </p:spPr>
      </p:pic>
      <p:cxnSp>
        <p:nvCxnSpPr>
          <p:cNvPr id="3" name="Straight Connector 2">
            <a:extLst>
              <a:ext uri="{FF2B5EF4-FFF2-40B4-BE49-F238E27FC236}">
                <a16:creationId xmlns:a16="http://schemas.microsoft.com/office/drawing/2014/main" id="{52169A63-E8BF-964F-27E4-C86E6143A3D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5117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7B145B8-1FD1-7C6B-B53A-085C260C5D5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a:xfrm>
            <a:off x="875762" y="698424"/>
            <a:ext cx="10440475" cy="1325563"/>
          </a:xfrm>
        </p:spPr>
        <p:txBody>
          <a:bodyPr>
            <a:noAutofit/>
          </a:bodyPr>
          <a:lstStyle/>
          <a:p>
            <a:r>
              <a:rPr lang="en-US" sz="2800" dirty="0">
                <a:latin typeface="Sherman Sans Bold" pitchFamily="50" charset="0"/>
                <a:ea typeface="Sherman Sans Bold" pitchFamily="50" charset="0"/>
              </a:rPr>
              <a:t>STATEMENT OF PURPOSE </a:t>
            </a:r>
            <a:br>
              <a:rPr lang="en-US" dirty="0">
                <a:latin typeface="Sherman Sans Bold" pitchFamily="50" charset="0"/>
                <a:ea typeface="Sherman Sans Bold" pitchFamily="50" charset="0"/>
              </a:rPr>
            </a:br>
            <a:r>
              <a:rPr lang="en-US" sz="2400" i="1" dirty="0">
                <a:latin typeface="Sherman Sans Bold" pitchFamily="50" charset="0"/>
                <a:ea typeface="Sherman Sans Bold" pitchFamily="50" charset="0"/>
              </a:rPr>
              <a:t>ESSAY 1: MOTIVATIONS FOR STUDYING OR INTERNING ABROAD</a:t>
            </a:r>
            <a:br>
              <a:rPr lang="en-US" dirty="0">
                <a:latin typeface="Sherman Sans Bold" pitchFamily="50" charset="0"/>
                <a:ea typeface="Sherman Sans Bold" pitchFamily="50" charset="0"/>
              </a:rPr>
            </a:br>
            <a:endParaRPr lang="en-US" dirty="0"/>
          </a:p>
        </p:txBody>
      </p:sp>
      <p:sp>
        <p:nvSpPr>
          <p:cNvPr id="3" name="Content Placeholder 2">
            <a:extLst>
              <a:ext uri="{FF2B5EF4-FFF2-40B4-BE49-F238E27FC236}">
                <a16:creationId xmlns:a16="http://schemas.microsoft.com/office/drawing/2014/main" id="{4AC42223-9585-C74D-89FB-DEDD812CDE66}"/>
              </a:ext>
            </a:extLst>
          </p:cNvPr>
          <p:cNvSpPr>
            <a:spLocks noGrp="1"/>
          </p:cNvSpPr>
          <p:nvPr>
            <p:ph sz="half" idx="1"/>
          </p:nvPr>
        </p:nvSpPr>
        <p:spPr>
          <a:xfrm>
            <a:off x="838199" y="2023987"/>
            <a:ext cx="10464538" cy="4351338"/>
          </a:xfrm>
        </p:spPr>
        <p:txBody>
          <a:bodyPr>
            <a:normAutofit/>
          </a:bodyPr>
          <a:lstStyle/>
          <a:p>
            <a:pPr lvl="0"/>
            <a:r>
              <a:rPr lang="en-US" sz="4000" dirty="0"/>
              <a:t>Prompt: (500 word max)</a:t>
            </a:r>
          </a:p>
          <a:p>
            <a:pPr lvl="1"/>
            <a:r>
              <a:rPr lang="en-US" sz="4000" dirty="0"/>
              <a:t>Make the case for why your study abroad academic/ internship experience would contribute to your future academic and/or career goals.</a:t>
            </a:r>
          </a:p>
          <a:p>
            <a:pPr lvl="1"/>
            <a:r>
              <a:rPr lang="en-US" sz="4000" dirty="0"/>
              <a:t>Why did you select your specific program or internship and host country?</a:t>
            </a:r>
          </a:p>
        </p:txBody>
      </p:sp>
    </p:spTree>
    <p:extLst>
      <p:ext uri="{BB962C8B-B14F-4D97-AF65-F5344CB8AC3E}">
        <p14:creationId xmlns:p14="http://schemas.microsoft.com/office/powerpoint/2010/main" val="3041698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9DD84-A95D-0F97-85E7-A17D173B0FD9}"/>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AD59F0B-14A3-EE93-C22A-3D7468CE998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8761A13-6B95-6AD4-C320-3E2D51BF9975}"/>
              </a:ext>
            </a:extLst>
          </p:cNvPr>
          <p:cNvSpPr>
            <a:spLocks noGrp="1"/>
          </p:cNvSpPr>
          <p:nvPr>
            <p:ph type="title"/>
          </p:nvPr>
        </p:nvSpPr>
        <p:spPr>
          <a:xfrm>
            <a:off x="838199" y="589060"/>
            <a:ext cx="10539663" cy="1325563"/>
          </a:xfrm>
        </p:spPr>
        <p:txBody>
          <a:bodyPr>
            <a:noAutofit/>
          </a:bodyPr>
          <a:lstStyle/>
          <a:p>
            <a:r>
              <a:rPr lang="en-US" sz="2800" dirty="0">
                <a:latin typeface="Sherman Sans Bold" pitchFamily="50" charset="0"/>
                <a:ea typeface="Sherman Sans Bold" pitchFamily="50" charset="0"/>
              </a:rPr>
              <a:t>STATEMENT OF PURPOSE</a:t>
            </a:r>
            <a:br>
              <a:rPr lang="en-US" dirty="0">
                <a:latin typeface="Sherman Sans Bold" pitchFamily="50" charset="0"/>
                <a:ea typeface="Sherman Sans Bold" pitchFamily="50" charset="0"/>
              </a:rPr>
            </a:br>
            <a:r>
              <a:rPr lang="en-US" sz="2400" i="1" dirty="0">
                <a:latin typeface="Sherman Sans Bold" pitchFamily="50" charset="0"/>
                <a:ea typeface="Sherman Sans Bold" pitchFamily="50" charset="0"/>
              </a:rPr>
              <a:t>ESSAY 2: KNOWLEDGE AND SKILL DEVELOPMENT THROUGH STUDYING AND INTERNING ABROAD</a:t>
            </a:r>
          </a:p>
        </p:txBody>
      </p:sp>
      <p:sp>
        <p:nvSpPr>
          <p:cNvPr id="3" name="Content Placeholder 2">
            <a:extLst>
              <a:ext uri="{FF2B5EF4-FFF2-40B4-BE49-F238E27FC236}">
                <a16:creationId xmlns:a16="http://schemas.microsoft.com/office/drawing/2014/main" id="{D45DAB1D-55CB-4020-F35E-1DD9FBEC28E7}"/>
              </a:ext>
            </a:extLst>
          </p:cNvPr>
          <p:cNvSpPr>
            <a:spLocks noGrp="1"/>
          </p:cNvSpPr>
          <p:nvPr>
            <p:ph sz="half" idx="1"/>
          </p:nvPr>
        </p:nvSpPr>
        <p:spPr>
          <a:xfrm>
            <a:off x="814137" y="2083947"/>
            <a:ext cx="10464538" cy="4351338"/>
          </a:xfrm>
        </p:spPr>
        <p:txBody>
          <a:bodyPr>
            <a:normAutofit/>
          </a:bodyPr>
          <a:lstStyle/>
          <a:p>
            <a:r>
              <a:rPr lang="en-US" dirty="0"/>
              <a:t>Prompt: (500 word max)</a:t>
            </a:r>
          </a:p>
          <a:p>
            <a:pPr lvl="1"/>
            <a:r>
              <a:rPr lang="en-US" dirty="0"/>
              <a:t>Please describe specific examples in which your skills and/or experiences (academic, professional, extracurricular and/or volunteer activities, etc.) have equipped you to effectively adapt to and succeed in your host country.</a:t>
            </a:r>
          </a:p>
          <a:p>
            <a:pPr lvl="1"/>
            <a:r>
              <a:rPr lang="en-US" dirty="0"/>
              <a:t>What specific knowledge and skills do you hope to develop through your experience abroad?</a:t>
            </a:r>
          </a:p>
        </p:txBody>
      </p:sp>
    </p:spTree>
    <p:extLst>
      <p:ext uri="{BB962C8B-B14F-4D97-AF65-F5344CB8AC3E}">
        <p14:creationId xmlns:p14="http://schemas.microsoft.com/office/powerpoint/2010/main" val="127247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62E18CC-20C6-6A23-AE87-01443373F46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a:xfrm>
            <a:off x="838200" y="365125"/>
            <a:ext cx="10404944" cy="1325563"/>
          </a:xfrm>
        </p:spPr>
        <p:txBody>
          <a:bodyPr>
            <a:noAutofit/>
          </a:bodyPr>
          <a:lstStyle/>
          <a:p>
            <a:r>
              <a:rPr lang="en-US" sz="2800" dirty="0">
                <a:latin typeface="Sherman Sans Bold" pitchFamily="50" charset="0"/>
                <a:ea typeface="Sherman Sans Bold" pitchFamily="50" charset="0"/>
              </a:rPr>
              <a:t>REPRESENTING AMERICA ABROAD AND HOMETOWN IMPACT</a:t>
            </a:r>
            <a:br>
              <a:rPr lang="en-US" dirty="0">
                <a:latin typeface="Sherman Sans Bold" pitchFamily="50" charset="0"/>
                <a:ea typeface="Sherman Sans Bold" pitchFamily="50" charset="0"/>
              </a:rPr>
            </a:br>
            <a:r>
              <a:rPr lang="en-US" sz="2400" i="1" dirty="0">
                <a:latin typeface="Sherman Sans Bold" pitchFamily="50" charset="0"/>
                <a:ea typeface="Sherman Sans Bold" pitchFamily="50" charset="0"/>
              </a:rPr>
              <a:t>ESSAY 3: GILMAN SCHOLARS AS CITIZEN DIPLOMATS</a:t>
            </a:r>
            <a:endParaRPr lang="en-US" sz="2400" i="1" dirty="0"/>
          </a:p>
        </p:txBody>
      </p:sp>
      <p:sp>
        <p:nvSpPr>
          <p:cNvPr id="3" name="Content Placeholder 2">
            <a:extLst>
              <a:ext uri="{FF2B5EF4-FFF2-40B4-BE49-F238E27FC236}">
                <a16:creationId xmlns:a16="http://schemas.microsoft.com/office/drawing/2014/main" id="{4AC42223-9585-C74D-89FB-DEDD812CDE66}"/>
              </a:ext>
            </a:extLst>
          </p:cNvPr>
          <p:cNvSpPr>
            <a:spLocks noGrp="1"/>
          </p:cNvSpPr>
          <p:nvPr>
            <p:ph sz="half" idx="1"/>
          </p:nvPr>
        </p:nvSpPr>
        <p:spPr>
          <a:xfrm>
            <a:off x="838200" y="2069965"/>
            <a:ext cx="10464538" cy="2625681"/>
          </a:xfrm>
        </p:spPr>
        <p:txBody>
          <a:bodyPr>
            <a:normAutofit/>
          </a:bodyPr>
          <a:lstStyle/>
          <a:p>
            <a:pPr marL="0" indent="0">
              <a:buNone/>
            </a:pPr>
            <a:r>
              <a:rPr lang="en-US" b="1" dirty="0">
                <a:latin typeface="Sherman Sans Book"/>
                <a:ea typeface="Sherman Sans Bold" pitchFamily="50" charset="0"/>
              </a:rPr>
              <a:t>Prompt:</a:t>
            </a:r>
          </a:p>
          <a:p>
            <a:pPr fontAlgn="base"/>
            <a:r>
              <a:rPr lang="en-US" dirty="0"/>
              <a:t>Describe your plans and strategies for engaging your host community and showcasing what it means to be an American.</a:t>
            </a:r>
            <a:endParaRPr lang="en-US" dirty="0">
              <a:ea typeface="Calibri"/>
              <a:cs typeface="Calibri"/>
            </a:endParaRPr>
          </a:p>
        </p:txBody>
      </p:sp>
    </p:spTree>
    <p:extLst>
      <p:ext uri="{BB962C8B-B14F-4D97-AF65-F5344CB8AC3E}">
        <p14:creationId xmlns:p14="http://schemas.microsoft.com/office/powerpoint/2010/main" val="2229019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99D9F-220C-F9B0-3C01-6A4C45332CEB}"/>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C9691C7-7836-4A61-7E41-9F451C8F2AC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16D90C4-70CF-D31E-D939-0C0D6463A523}"/>
              </a:ext>
            </a:extLst>
          </p:cNvPr>
          <p:cNvSpPr>
            <a:spLocks noGrp="1"/>
          </p:cNvSpPr>
          <p:nvPr>
            <p:ph type="title"/>
          </p:nvPr>
        </p:nvSpPr>
        <p:spPr>
          <a:xfrm>
            <a:off x="867997" y="586229"/>
            <a:ext cx="10404944" cy="1325563"/>
          </a:xfrm>
        </p:spPr>
        <p:txBody>
          <a:bodyPr>
            <a:noAutofit/>
          </a:bodyPr>
          <a:lstStyle/>
          <a:p>
            <a:r>
              <a:rPr lang="en-US" sz="2800" dirty="0">
                <a:latin typeface="Sherman Sans Bold" pitchFamily="50" charset="0"/>
                <a:ea typeface="Sherman Sans Bold" pitchFamily="50" charset="0"/>
              </a:rPr>
              <a:t>REPRESENTING AMERICA ABROAD AND HOMETOWN IMPACT</a:t>
            </a:r>
            <a:br>
              <a:rPr lang="en-US" dirty="0">
                <a:latin typeface="Sherman Sans Bold" pitchFamily="50" charset="0"/>
                <a:ea typeface="Sherman Sans Bold" pitchFamily="50" charset="0"/>
              </a:rPr>
            </a:br>
            <a:r>
              <a:rPr lang="en-US" sz="2400" i="1" dirty="0">
                <a:latin typeface="Sherman Sans Bold" pitchFamily="50" charset="0"/>
                <a:ea typeface="Sherman Sans Bold" pitchFamily="50" charset="0"/>
              </a:rPr>
              <a:t>ESSAY 4: </a:t>
            </a:r>
            <a:r>
              <a:rPr lang="en-US" sz="2400" b="1" i="1" dirty="0">
                <a:latin typeface="Sherman Sans Bold" pitchFamily="50" charset="0"/>
                <a:ea typeface="Sherman Sans Bold" pitchFamily="50" charset="0"/>
              </a:rPr>
              <a:t>CONTRIBUTIONS TO U.S. COMMUNITIES AND FOLLOW-ON SERVICE PROJECT PROPOSAL</a:t>
            </a:r>
            <a:endParaRPr lang="en-US" sz="2400" i="1" dirty="0"/>
          </a:p>
        </p:txBody>
      </p:sp>
      <p:sp>
        <p:nvSpPr>
          <p:cNvPr id="3" name="Content Placeholder 2">
            <a:extLst>
              <a:ext uri="{FF2B5EF4-FFF2-40B4-BE49-F238E27FC236}">
                <a16:creationId xmlns:a16="http://schemas.microsoft.com/office/drawing/2014/main" id="{CD8FB59E-E0D0-6E95-5BCA-B0FEB327F138}"/>
              </a:ext>
            </a:extLst>
          </p:cNvPr>
          <p:cNvSpPr>
            <a:spLocks noGrp="1"/>
          </p:cNvSpPr>
          <p:nvPr>
            <p:ph sz="half" idx="1"/>
          </p:nvPr>
        </p:nvSpPr>
        <p:spPr>
          <a:xfrm>
            <a:off x="838200" y="2191314"/>
            <a:ext cx="10464538" cy="4091019"/>
          </a:xfrm>
        </p:spPr>
        <p:txBody>
          <a:bodyPr>
            <a:normAutofit fontScale="92500" lnSpcReduction="10000"/>
          </a:bodyPr>
          <a:lstStyle/>
          <a:p>
            <a:pPr marL="0" indent="0">
              <a:buNone/>
            </a:pPr>
            <a:r>
              <a:rPr lang="en-US" sz="3600" dirty="0"/>
              <a:t>Prompts: (500 word max)</a:t>
            </a:r>
          </a:p>
          <a:p>
            <a:r>
              <a:rPr lang="en-US" sz="3600" dirty="0"/>
              <a:t>Describe your Follow-on Service Project, including how it will highlight the critical role of study abroad in enhancing career readiness and strengthening U.S. global leadership.</a:t>
            </a:r>
          </a:p>
          <a:p>
            <a:r>
              <a:rPr lang="en-US" sz="3600" dirty="0"/>
              <a:t> How will you showcase support available through the Gilman Program?   </a:t>
            </a:r>
          </a:p>
          <a:p>
            <a:r>
              <a:rPr lang="en-US" sz="3600" dirty="0"/>
              <a:t>Who is the primary audience for your follow-on service project and why have you selected them? </a:t>
            </a:r>
          </a:p>
        </p:txBody>
      </p:sp>
    </p:spTree>
    <p:extLst>
      <p:ext uri="{BB962C8B-B14F-4D97-AF65-F5344CB8AC3E}">
        <p14:creationId xmlns:p14="http://schemas.microsoft.com/office/powerpoint/2010/main" val="3771806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25637-2346-4408-A214-DE9BC5DEF40F}"/>
              </a:ext>
            </a:extLst>
          </p:cNvPr>
          <p:cNvSpPr>
            <a:spLocks noGrp="1"/>
          </p:cNvSpPr>
          <p:nvPr>
            <p:ph type="title"/>
          </p:nvPr>
        </p:nvSpPr>
        <p:spPr/>
        <p:txBody>
          <a:bodyPr/>
          <a:lstStyle/>
          <a:p>
            <a:r>
              <a:rPr lang="en-US" dirty="0"/>
              <a:t>SUPPLEMENTAL ESSAYS (300 words)</a:t>
            </a:r>
          </a:p>
        </p:txBody>
      </p:sp>
      <p:sp>
        <p:nvSpPr>
          <p:cNvPr id="3" name="Content Placeholder 2">
            <a:extLst>
              <a:ext uri="{FF2B5EF4-FFF2-40B4-BE49-F238E27FC236}">
                <a16:creationId xmlns:a16="http://schemas.microsoft.com/office/drawing/2014/main" id="{7DE13E44-6876-7C6C-51B0-20456D246C69}"/>
              </a:ext>
            </a:extLst>
          </p:cNvPr>
          <p:cNvSpPr>
            <a:spLocks noGrp="1"/>
          </p:cNvSpPr>
          <p:nvPr>
            <p:ph sz="half" idx="1"/>
          </p:nvPr>
        </p:nvSpPr>
        <p:spPr/>
        <p:txBody>
          <a:bodyPr>
            <a:normAutofit fontScale="85000" lnSpcReduction="10000"/>
          </a:bodyPr>
          <a:lstStyle/>
          <a:p>
            <a:pPr marL="0" indent="0">
              <a:buNone/>
            </a:pPr>
            <a:r>
              <a:rPr lang="en-US" sz="3800" b="1" dirty="0"/>
              <a:t>Critical Need Language Award</a:t>
            </a:r>
          </a:p>
          <a:p>
            <a:r>
              <a:rPr lang="en-US" dirty="0"/>
              <a:t>What are your motivations for learning and/or improving proficiency in your targeted language for your academic and/or career success?</a:t>
            </a:r>
          </a:p>
          <a:p>
            <a:r>
              <a:rPr lang="en-US" dirty="0"/>
              <a:t>Describe your plan to develop your language skills while studying abroad, both inside and outside of the classroom setting.</a:t>
            </a:r>
          </a:p>
          <a:p>
            <a:pPr marL="0" indent="0">
              <a:buNone/>
            </a:pPr>
            <a:r>
              <a:rPr lang="en-US" dirty="0"/>
              <a:t>	</a:t>
            </a:r>
          </a:p>
        </p:txBody>
      </p:sp>
      <p:sp>
        <p:nvSpPr>
          <p:cNvPr id="4" name="Content Placeholder 3">
            <a:extLst>
              <a:ext uri="{FF2B5EF4-FFF2-40B4-BE49-F238E27FC236}">
                <a16:creationId xmlns:a16="http://schemas.microsoft.com/office/drawing/2014/main" id="{B3EE1E9E-9BDF-FDB1-6F6F-10ACEE1C7AE9}"/>
              </a:ext>
            </a:extLst>
          </p:cNvPr>
          <p:cNvSpPr>
            <a:spLocks noGrp="1"/>
          </p:cNvSpPr>
          <p:nvPr>
            <p:ph sz="half" idx="2"/>
          </p:nvPr>
        </p:nvSpPr>
        <p:spPr/>
        <p:txBody>
          <a:bodyPr/>
          <a:lstStyle/>
          <a:p>
            <a:pPr marL="0" indent="0">
              <a:buNone/>
            </a:pPr>
            <a:r>
              <a:rPr lang="en-US" b="1" dirty="0"/>
              <a:t>STEM Supplemental Award</a:t>
            </a:r>
          </a:p>
          <a:p>
            <a:r>
              <a:rPr lang="en-US" dirty="0"/>
              <a:t>Summarize your STEM-related coursework/research plans overseas and how it contributes to your future academic and/or career goals.</a:t>
            </a:r>
          </a:p>
          <a:p>
            <a:endParaRPr lang="en-US" dirty="0"/>
          </a:p>
        </p:txBody>
      </p:sp>
    </p:spTree>
    <p:extLst>
      <p:ext uri="{BB962C8B-B14F-4D97-AF65-F5344CB8AC3E}">
        <p14:creationId xmlns:p14="http://schemas.microsoft.com/office/powerpoint/2010/main" val="1535989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4989450-A377-D3D8-41DF-D17FEA49E45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a:xfrm>
            <a:off x="838200" y="365125"/>
            <a:ext cx="5612296" cy="1325563"/>
          </a:xfrm>
        </p:spPr>
        <p:txBody>
          <a:bodyPr>
            <a:noAutofit/>
          </a:bodyPr>
          <a:lstStyle/>
          <a:p>
            <a:r>
              <a:rPr lang="en-US" sz="4000" dirty="0">
                <a:latin typeface="Sherman Sans Bold" pitchFamily="50" charset="0"/>
                <a:ea typeface="Sherman Sans Bold" pitchFamily="50" charset="0"/>
              </a:rPr>
              <a:t>ESSAY TIPS 1</a:t>
            </a:r>
            <a:br>
              <a:rPr lang="en-US" dirty="0">
                <a:latin typeface="Sherman Sans Bold" pitchFamily="50" charset="0"/>
                <a:ea typeface="Sherman Sans Bold" pitchFamily="50" charset="0"/>
              </a:rPr>
            </a:br>
            <a:endParaRPr lang="en-US" dirty="0"/>
          </a:p>
        </p:txBody>
      </p:sp>
      <p:sp>
        <p:nvSpPr>
          <p:cNvPr id="3" name="Content Placeholder 2">
            <a:extLst>
              <a:ext uri="{FF2B5EF4-FFF2-40B4-BE49-F238E27FC236}">
                <a16:creationId xmlns:a16="http://schemas.microsoft.com/office/drawing/2014/main" id="{4AC42223-9585-C74D-89FB-DEDD812CDE66}"/>
              </a:ext>
            </a:extLst>
          </p:cNvPr>
          <p:cNvSpPr>
            <a:spLocks noGrp="1"/>
          </p:cNvSpPr>
          <p:nvPr>
            <p:ph sz="half" idx="1"/>
          </p:nvPr>
        </p:nvSpPr>
        <p:spPr>
          <a:xfrm>
            <a:off x="838200" y="1338141"/>
            <a:ext cx="10464538" cy="4351338"/>
          </a:xfrm>
        </p:spPr>
        <p:txBody>
          <a:bodyPr>
            <a:noAutofit/>
          </a:bodyPr>
          <a:lstStyle/>
          <a:p>
            <a:pPr marL="285750" indent="-285750">
              <a:buFont typeface="Arial" panose="020B0604020202020204" pitchFamily="34" charset="0"/>
              <a:buChar char="•"/>
            </a:pPr>
            <a:r>
              <a:rPr lang="en-US" sz="2800" dirty="0"/>
              <a:t>Answer </a:t>
            </a:r>
            <a:r>
              <a:rPr lang="en-US" sz="2800" i="1" dirty="0"/>
              <a:t>all</a:t>
            </a:r>
            <a:r>
              <a:rPr lang="en-US" sz="2800" dirty="0"/>
              <a:t> prompts</a:t>
            </a:r>
          </a:p>
          <a:p>
            <a:pPr marL="285750" indent="-285750">
              <a:buFont typeface="Arial" panose="020B0604020202020204" pitchFamily="34" charset="0"/>
              <a:buChar char="•"/>
            </a:pPr>
            <a:r>
              <a:rPr lang="en-US" sz="2800" dirty="0"/>
              <a:t>Follow </a:t>
            </a:r>
            <a:r>
              <a:rPr lang="en-US" sz="2800" i="1" dirty="0"/>
              <a:t>all</a:t>
            </a:r>
            <a:r>
              <a:rPr lang="en-US" sz="2800" dirty="0"/>
              <a:t> formatting requirements:</a:t>
            </a:r>
          </a:p>
          <a:p>
            <a:pPr marL="742950" lvl="1" indent="-285750">
              <a:buFont typeface="Arial" panose="020B0604020202020204" pitchFamily="34" charset="0"/>
              <a:buChar char="•"/>
            </a:pPr>
            <a:r>
              <a:rPr lang="en-US" b="1" dirty="0"/>
              <a:t>One page single-spaced, with 1-inch margins, and using Times New Roman 12-point font. Do not exceed the 500-word limit for each essay. </a:t>
            </a:r>
          </a:p>
          <a:p>
            <a:pPr marL="285750" indent="-285750"/>
            <a:r>
              <a:rPr lang="en-US" sz="2800" dirty="0"/>
              <a:t>Demonstrate strong writing skills: compose coherent paragraphs with a clear topic sentence followed by evidence supporting that topic. </a:t>
            </a:r>
          </a:p>
          <a:p>
            <a:pPr marL="285750" indent="-285750">
              <a:buFont typeface="Arial" panose="020B0604020202020204" pitchFamily="34" charset="0"/>
              <a:buChar char="•"/>
            </a:pPr>
            <a:r>
              <a:rPr lang="en-US" sz="2800" dirty="0"/>
              <a:t>Proofread</a:t>
            </a:r>
          </a:p>
          <a:p>
            <a:pPr marL="285750" indent="-285750">
              <a:buFont typeface="Arial" panose="020B0604020202020204" pitchFamily="34" charset="0"/>
              <a:buChar char="•"/>
            </a:pPr>
            <a:r>
              <a:rPr lang="en-US" sz="2800" dirty="0"/>
              <a:t>Your essay should be close to (and not over) the 500-word limit, including spaces</a:t>
            </a:r>
          </a:p>
        </p:txBody>
      </p:sp>
    </p:spTree>
    <p:extLst>
      <p:ext uri="{BB962C8B-B14F-4D97-AF65-F5344CB8AC3E}">
        <p14:creationId xmlns:p14="http://schemas.microsoft.com/office/powerpoint/2010/main" val="3898958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FACB8-0883-EA38-552C-E4F14A17F354}"/>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D13C31D-A227-FF68-768F-93F7DDC2BA9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5857E3D-1F7C-5095-FFA4-145173D016EE}"/>
              </a:ext>
            </a:extLst>
          </p:cNvPr>
          <p:cNvSpPr>
            <a:spLocks noGrp="1"/>
          </p:cNvSpPr>
          <p:nvPr>
            <p:ph type="title"/>
          </p:nvPr>
        </p:nvSpPr>
        <p:spPr>
          <a:xfrm>
            <a:off x="838200" y="365125"/>
            <a:ext cx="5612296" cy="1325563"/>
          </a:xfrm>
        </p:spPr>
        <p:txBody>
          <a:bodyPr>
            <a:noAutofit/>
          </a:bodyPr>
          <a:lstStyle/>
          <a:p>
            <a:r>
              <a:rPr lang="en-US" sz="4000" dirty="0">
                <a:latin typeface="Sherman Sans Bold" pitchFamily="50" charset="0"/>
                <a:ea typeface="Sherman Sans Bold" pitchFamily="50" charset="0"/>
              </a:rPr>
              <a:t>ESSAY TIPS 2</a:t>
            </a:r>
            <a:br>
              <a:rPr lang="en-US" dirty="0">
                <a:latin typeface="Sherman Sans Bold" pitchFamily="50" charset="0"/>
                <a:ea typeface="Sherman Sans Bold" pitchFamily="50" charset="0"/>
              </a:rPr>
            </a:br>
            <a:endParaRPr lang="en-US" dirty="0"/>
          </a:p>
        </p:txBody>
      </p:sp>
      <p:sp>
        <p:nvSpPr>
          <p:cNvPr id="3" name="Content Placeholder 2">
            <a:extLst>
              <a:ext uri="{FF2B5EF4-FFF2-40B4-BE49-F238E27FC236}">
                <a16:creationId xmlns:a16="http://schemas.microsoft.com/office/drawing/2014/main" id="{B8909F21-37B3-8806-109A-27E3BFFCAE24}"/>
              </a:ext>
            </a:extLst>
          </p:cNvPr>
          <p:cNvSpPr>
            <a:spLocks noGrp="1"/>
          </p:cNvSpPr>
          <p:nvPr>
            <p:ph sz="half" idx="1"/>
          </p:nvPr>
        </p:nvSpPr>
        <p:spPr>
          <a:xfrm>
            <a:off x="838200" y="1496762"/>
            <a:ext cx="10464538" cy="4351338"/>
          </a:xfrm>
        </p:spPr>
        <p:txBody>
          <a:bodyPr>
            <a:normAutofit fontScale="92500" lnSpcReduction="20000"/>
          </a:bodyPr>
          <a:lstStyle/>
          <a:p>
            <a:pPr marL="285750" indent="-285750"/>
            <a:r>
              <a:rPr lang="en-US" sz="2800" b="1" dirty="0"/>
              <a:t>It’s all about the details! </a:t>
            </a:r>
            <a:r>
              <a:rPr lang="en-US" sz="2800" dirty="0"/>
              <a:t>Make sure your reader leaves your essays knowing your:</a:t>
            </a:r>
          </a:p>
          <a:p>
            <a:pPr marL="742950" lvl="1" indent="-285750">
              <a:buFont typeface="Arial" panose="020B0604020202020204" pitchFamily="34" charset="0"/>
              <a:buChar char="•"/>
            </a:pPr>
            <a:r>
              <a:rPr lang="en-US" sz="2400" dirty="0"/>
              <a:t>Major</a:t>
            </a:r>
          </a:p>
          <a:p>
            <a:pPr marL="742950" lvl="1" indent="-285750">
              <a:buFont typeface="Arial" panose="020B0604020202020204" pitchFamily="34" charset="0"/>
              <a:buChar char="•"/>
            </a:pPr>
            <a:r>
              <a:rPr lang="en-US" sz="2400" dirty="0"/>
              <a:t>Career goals – be reasonably specific</a:t>
            </a:r>
          </a:p>
          <a:p>
            <a:pPr marL="742950" lvl="1" indent="-285750">
              <a:buFont typeface="Arial" panose="020B0604020202020204" pitchFamily="34" charset="0"/>
              <a:buChar char="•"/>
            </a:pPr>
            <a:r>
              <a:rPr lang="en-US" sz="2400" dirty="0"/>
              <a:t>Academic and interpersonal preparation for study abroad</a:t>
            </a:r>
          </a:p>
          <a:p>
            <a:pPr marL="742950" lvl="1" indent="-285750">
              <a:buFont typeface="Arial" panose="020B0604020202020204" pitchFamily="34" charset="0"/>
              <a:buChar char="•"/>
            </a:pPr>
            <a:r>
              <a:rPr lang="en-US" sz="2400" dirty="0"/>
              <a:t>Hometown</a:t>
            </a:r>
          </a:p>
          <a:p>
            <a:pPr marL="742950" lvl="1" indent="-285750">
              <a:buFont typeface="Arial" panose="020B0604020202020204" pitchFamily="34" charset="0"/>
              <a:buChar char="•"/>
            </a:pPr>
            <a:r>
              <a:rPr lang="en-US" sz="2400" dirty="0"/>
              <a:t>Specific plans for study abroad: destination, duration, living situation, relevant classes and/or internships</a:t>
            </a:r>
          </a:p>
          <a:p>
            <a:pPr marL="742950" lvl="1" indent="-285750">
              <a:buFont typeface="Arial" panose="020B0604020202020204" pitchFamily="34" charset="0"/>
              <a:buChar char="•"/>
            </a:pPr>
            <a:r>
              <a:rPr lang="en-US" sz="2400" dirty="0"/>
              <a:t>Specific, feasible plans for follow-on service project: target audience, timing, resources</a:t>
            </a:r>
          </a:p>
          <a:p>
            <a:pPr marL="285750" indent="-285750"/>
            <a:r>
              <a:rPr lang="en-US" sz="2800" b="1" u="sng" dirty="0"/>
              <a:t>Do not use AI to generate your content! </a:t>
            </a:r>
            <a:r>
              <a:rPr lang="en-US" sz="2800" dirty="0"/>
              <a:t>But you may choose to use it to help you proofread your essay and organize your own ideas. </a:t>
            </a:r>
          </a:p>
          <a:p>
            <a:pPr marL="1200150" lvl="2"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3060169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6E7E8-E2A3-F05F-D61E-B9471E684089}"/>
              </a:ext>
            </a:extLst>
          </p:cNvPr>
          <p:cNvSpPr>
            <a:spLocks noGrp="1"/>
          </p:cNvSpPr>
          <p:nvPr>
            <p:ph type="ctrTitle"/>
          </p:nvPr>
        </p:nvSpPr>
        <p:spPr>
          <a:xfrm>
            <a:off x="457199" y="1570688"/>
            <a:ext cx="4390103" cy="2387600"/>
          </a:xfrm>
        </p:spPr>
        <p:txBody>
          <a:bodyPr anchor="b">
            <a:normAutofit/>
          </a:bodyPr>
          <a:lstStyle/>
          <a:p>
            <a:r>
              <a:rPr lang="en-US" dirty="0"/>
              <a:t>Hear from a Gilman Recipient!</a:t>
            </a:r>
          </a:p>
        </p:txBody>
      </p:sp>
      <p:sp>
        <p:nvSpPr>
          <p:cNvPr id="4" name="Content Placeholder 3">
            <a:extLst>
              <a:ext uri="{FF2B5EF4-FFF2-40B4-BE49-F238E27FC236}">
                <a16:creationId xmlns:a16="http://schemas.microsoft.com/office/drawing/2014/main" id="{06AF6D0E-DA8B-B809-DEE8-3ECA4043E5C8}"/>
              </a:ext>
            </a:extLst>
          </p:cNvPr>
          <p:cNvSpPr>
            <a:spLocks noGrp="1"/>
          </p:cNvSpPr>
          <p:nvPr>
            <p:ph type="subTitle" idx="1"/>
          </p:nvPr>
        </p:nvSpPr>
        <p:spPr>
          <a:xfrm>
            <a:off x="457200" y="4429496"/>
            <a:ext cx="4390103" cy="1585387"/>
          </a:xfrm>
        </p:spPr>
        <p:txBody>
          <a:bodyPr>
            <a:noAutofit/>
          </a:bodyPr>
          <a:lstStyle/>
          <a:p>
            <a:r>
              <a:rPr lang="en-US" sz="2400" u="sng"/>
              <a:t>Mikah Bein</a:t>
            </a:r>
            <a:endParaRPr lang="en-US" sz="2400" u="sng" dirty="0"/>
          </a:p>
          <a:p>
            <a:r>
              <a:rPr lang="en-US" sz="2400" dirty="0"/>
              <a:t>Fall 2024 Gilman Scholarship Recipient</a:t>
            </a:r>
          </a:p>
          <a:p>
            <a:r>
              <a:rPr lang="en-US" sz="2400" dirty="0"/>
              <a:t>Studied abroad in Copenhagen, Denmark</a:t>
            </a:r>
          </a:p>
        </p:txBody>
      </p:sp>
      <p:pic>
        <p:nvPicPr>
          <p:cNvPr id="3" name="image6.jpg">
            <a:extLst>
              <a:ext uri="{FF2B5EF4-FFF2-40B4-BE49-F238E27FC236}">
                <a16:creationId xmlns:a16="http://schemas.microsoft.com/office/drawing/2014/main" id="{5ED4515D-0CFA-98F2-65D9-1A18215E15A4}"/>
              </a:ext>
            </a:extLst>
          </p:cNvPr>
          <p:cNvPicPr/>
          <p:nvPr/>
        </p:nvPicPr>
        <p:blipFill>
          <a:blip r:embed="rId2"/>
          <a:srcRect t="8846" b="19346"/>
          <a:stretch>
            <a:fillRect/>
          </a:stretch>
        </p:blipFill>
        <p:spPr>
          <a:xfrm>
            <a:off x="5029200" y="10"/>
            <a:ext cx="7162800" cy="6857990"/>
          </a:xfrm>
          <a:prstGeom prst="rect">
            <a:avLst/>
          </a:prstGeom>
          <a:noFill/>
          <a:ln/>
        </p:spPr>
      </p:pic>
    </p:spTree>
    <p:extLst>
      <p:ext uri="{BB962C8B-B14F-4D97-AF65-F5344CB8AC3E}">
        <p14:creationId xmlns:p14="http://schemas.microsoft.com/office/powerpoint/2010/main" val="2653759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98FBB0F9-70AF-929C-C23A-02E01C1E2BC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a:xfrm>
            <a:off x="289073" y="281150"/>
            <a:ext cx="10515600" cy="1325563"/>
          </a:xfrm>
        </p:spPr>
        <p:txBody>
          <a:bodyPr>
            <a:noAutofit/>
          </a:bodyPr>
          <a:lstStyle/>
          <a:p>
            <a:r>
              <a:rPr lang="en-US" dirty="0"/>
              <a:t>Gilman Application Timeline</a:t>
            </a:r>
          </a:p>
        </p:txBody>
      </p:sp>
      <p:graphicFrame>
        <p:nvGraphicFramePr>
          <p:cNvPr id="8" name="Table Placeholder 7">
            <a:extLst>
              <a:ext uri="{FF2B5EF4-FFF2-40B4-BE49-F238E27FC236}">
                <a16:creationId xmlns:a16="http://schemas.microsoft.com/office/drawing/2014/main" id="{C89A57CA-1475-4CA3-930F-CF445306CDFE}"/>
              </a:ext>
            </a:extLst>
          </p:cNvPr>
          <p:cNvGraphicFramePr>
            <a:graphicFrameLocks noGrp="1"/>
          </p:cNvGraphicFramePr>
          <p:nvPr>
            <p:ph type="tbl" sz="quarter" idx="10"/>
            <p:extLst>
              <p:ext uri="{D42A27DB-BD31-4B8C-83A1-F6EECF244321}">
                <p14:modId xmlns:p14="http://schemas.microsoft.com/office/powerpoint/2010/main" val="133812939"/>
              </p:ext>
            </p:extLst>
          </p:nvPr>
        </p:nvGraphicFramePr>
        <p:xfrm>
          <a:off x="289073" y="1608379"/>
          <a:ext cx="11613854" cy="2646181"/>
        </p:xfrm>
        <a:graphic>
          <a:graphicData uri="http://schemas.openxmlformats.org/drawingml/2006/table">
            <a:tbl>
              <a:tblPr firstRow="1" bandRow="1">
                <a:tableStyleId>{5940675A-B579-460E-94D1-54222C63F5DA}</a:tableStyleId>
              </a:tblPr>
              <a:tblGrid>
                <a:gridCol w="3998255">
                  <a:extLst>
                    <a:ext uri="{9D8B030D-6E8A-4147-A177-3AD203B41FA5}">
                      <a16:colId xmlns:a16="http://schemas.microsoft.com/office/drawing/2014/main" val="649195546"/>
                    </a:ext>
                  </a:extLst>
                </a:gridCol>
                <a:gridCol w="7615599">
                  <a:extLst>
                    <a:ext uri="{9D8B030D-6E8A-4147-A177-3AD203B41FA5}">
                      <a16:colId xmlns:a16="http://schemas.microsoft.com/office/drawing/2014/main" val="2221228404"/>
                    </a:ext>
                  </a:extLst>
                </a:gridCol>
              </a:tblGrid>
              <a:tr h="448973">
                <a:tc>
                  <a:txBody>
                    <a:bodyPr/>
                    <a:lstStyle/>
                    <a:p>
                      <a:pPr algn="ctr"/>
                      <a:r>
                        <a:rPr lang="en-US" sz="2400" b="0" i="0" dirty="0">
                          <a:ln>
                            <a:noFill/>
                          </a:ln>
                          <a:solidFill>
                            <a:schemeClr val="bg1"/>
                          </a:solidFill>
                          <a:latin typeface="Sherman Sans Bold" pitchFamily="50" charset="0"/>
                          <a:ea typeface="Sherman Sans Bold" pitchFamily="50" charset="0"/>
                          <a:cs typeface="Sherman Serif Book" charset="0"/>
                        </a:rPr>
                        <a:t>EVENTS</a:t>
                      </a:r>
                    </a:p>
                  </a:txBody>
                  <a:tcPr marL="100868" marR="100868" anchor="ctr">
                    <a:lnL w="12700" cap="flat" cmpd="sng" algn="ctr">
                      <a:solidFill>
                        <a:srgbClr val="6F777D"/>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6F777D"/>
                      </a:solidFill>
                      <a:prstDash val="solid"/>
                      <a:round/>
                      <a:headEnd type="none" w="med" len="med"/>
                      <a:tailEnd type="none" w="med" len="med"/>
                    </a:lnT>
                    <a:lnB w="12700" cap="flat" cmpd="sng" algn="ctr">
                      <a:solidFill>
                        <a:srgbClr val="6F777D"/>
                      </a:solidFill>
                      <a:prstDash val="solid"/>
                      <a:round/>
                      <a:headEnd type="none" w="med" len="med"/>
                      <a:tailEnd type="none" w="med" len="med"/>
                    </a:lnB>
                    <a:solidFill>
                      <a:schemeClr val="accent1"/>
                    </a:solidFill>
                  </a:tcPr>
                </a:tc>
                <a:tc>
                  <a:txBody>
                    <a:bodyPr/>
                    <a:lstStyle/>
                    <a:p>
                      <a:pPr algn="ctr"/>
                      <a:r>
                        <a:rPr lang="en-US" sz="2400" b="0" i="0" dirty="0">
                          <a:ln>
                            <a:noFill/>
                          </a:ln>
                          <a:solidFill>
                            <a:schemeClr val="bg1"/>
                          </a:solidFill>
                          <a:latin typeface="Sherman Sans Bold" pitchFamily="50" charset="0"/>
                          <a:ea typeface="Sherman Sans Bold" pitchFamily="50" charset="0"/>
                          <a:cs typeface="Sherman Serif Book" charset="0"/>
                        </a:rPr>
                        <a:t>DATES</a:t>
                      </a:r>
                    </a:p>
                  </a:txBody>
                  <a:tcPr marL="100868" marR="100868" anchor="ctr">
                    <a:lnL w="12700" cap="flat" cmpd="sng" algn="ctr">
                      <a:solidFill>
                        <a:schemeClr val="bg1"/>
                      </a:solidFill>
                      <a:prstDash val="solid"/>
                      <a:round/>
                      <a:headEnd type="none" w="med" len="med"/>
                      <a:tailEnd type="none" w="med" len="med"/>
                    </a:lnL>
                    <a:lnR w="12700" cap="flat" cmpd="sng" algn="ctr">
                      <a:solidFill>
                        <a:srgbClr val="6F777D"/>
                      </a:solidFill>
                      <a:prstDash val="solid"/>
                      <a:round/>
                      <a:headEnd type="none" w="med" len="med"/>
                      <a:tailEnd type="none" w="med" len="med"/>
                    </a:lnR>
                    <a:lnT w="12700" cap="flat" cmpd="sng" algn="ctr">
                      <a:solidFill>
                        <a:srgbClr val="6F777D"/>
                      </a:solidFill>
                      <a:prstDash val="solid"/>
                      <a:round/>
                      <a:headEnd type="none" w="med" len="med"/>
                      <a:tailEnd type="none" w="med" len="med"/>
                    </a:lnT>
                    <a:lnB w="12700" cap="flat" cmpd="sng" algn="ctr">
                      <a:solidFill>
                        <a:srgbClr val="6F777D"/>
                      </a:solidFill>
                      <a:prstDash val="solid"/>
                      <a:round/>
                      <a:headEnd type="none" w="med" len="med"/>
                      <a:tailEnd type="none" w="med" len="med"/>
                    </a:lnB>
                    <a:solidFill>
                      <a:schemeClr val="accent1"/>
                    </a:solidFill>
                  </a:tcPr>
                </a:tc>
                <a:extLst>
                  <a:ext uri="{0D108BD9-81ED-4DB2-BD59-A6C34878D82A}">
                    <a16:rowId xmlns:a16="http://schemas.microsoft.com/office/drawing/2014/main" val="102139992"/>
                  </a:ext>
                </a:extLst>
              </a:tr>
              <a:tr h="410202">
                <a:tc>
                  <a:txBody>
                    <a:bodyPr/>
                    <a:lstStyle/>
                    <a:p>
                      <a:pPr algn="ctr"/>
                      <a:r>
                        <a:rPr lang="en-US" sz="2000" b="0" i="0" dirty="0">
                          <a:ln>
                            <a:noFill/>
                          </a:ln>
                          <a:latin typeface="Sherman Sans Book" pitchFamily="50" charset="0"/>
                          <a:ea typeface="Sherman Sans Book" pitchFamily="50" charset="0"/>
                          <a:cs typeface="Sherman Sans Book" charset="0"/>
                        </a:rPr>
                        <a:t>Writing</a:t>
                      </a:r>
                      <a:r>
                        <a:rPr lang="en-US" sz="2000" b="0" i="0" baseline="0" dirty="0">
                          <a:ln>
                            <a:noFill/>
                          </a:ln>
                          <a:latin typeface="Sherman Sans Book" pitchFamily="50" charset="0"/>
                          <a:ea typeface="Sherman Sans Book" pitchFamily="50" charset="0"/>
                          <a:cs typeface="Sherman Sans Book" charset="0"/>
                        </a:rPr>
                        <a:t> Workshop #1</a:t>
                      </a:r>
                      <a:endParaRPr lang="en-US" sz="2000" b="0" i="0" dirty="0">
                        <a:ln>
                          <a:noFill/>
                        </a:ln>
                        <a:latin typeface="Sherman Sans Book" pitchFamily="50" charset="0"/>
                        <a:ea typeface="Sherman Sans Book" pitchFamily="50" charset="0"/>
                        <a:cs typeface="Sherman Sans Book" charset="0"/>
                      </a:endParaRPr>
                    </a:p>
                  </a:txBody>
                  <a:tcPr marL="100868" marR="100868" anchor="ctr">
                    <a:lnL w="12700" cap="flat" cmpd="sng" algn="ctr">
                      <a:solidFill>
                        <a:srgbClr val="6F777D"/>
                      </a:solidFill>
                      <a:prstDash val="solid"/>
                      <a:round/>
                      <a:headEnd type="none" w="med" len="med"/>
                      <a:tailEnd type="none" w="med" len="med"/>
                    </a:lnL>
                    <a:lnR w="12700" cap="flat" cmpd="sng" algn="ctr">
                      <a:solidFill>
                        <a:srgbClr val="6F777D"/>
                      </a:solidFill>
                      <a:prstDash val="solid"/>
                      <a:round/>
                      <a:headEnd type="none" w="med" len="med"/>
                      <a:tailEnd type="none" w="med" len="med"/>
                    </a:lnR>
                    <a:lnT w="12700" cap="flat" cmpd="sng" algn="ctr">
                      <a:solidFill>
                        <a:srgbClr val="6F777D"/>
                      </a:solidFill>
                      <a:prstDash val="solid"/>
                      <a:round/>
                      <a:headEnd type="none" w="med" len="med"/>
                      <a:tailEnd type="none" w="med" len="med"/>
                    </a:lnT>
                    <a:lnB w="12700" cap="flat" cmpd="sng" algn="ctr">
                      <a:solidFill>
                        <a:srgbClr val="6F777D"/>
                      </a:solidFill>
                      <a:prstDash val="solid"/>
                      <a:round/>
                      <a:headEnd type="none" w="med" len="med"/>
                      <a:tailEnd type="none" w="med" len="med"/>
                    </a:lnB>
                    <a:solidFill>
                      <a:schemeClr val="bg1"/>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2000" b="0" i="0" dirty="0">
                          <a:ln>
                            <a:noFill/>
                          </a:ln>
                          <a:solidFill>
                            <a:schemeClr val="tx1"/>
                          </a:solidFill>
                          <a:latin typeface="Sherman Sans Book" pitchFamily="50" charset="0"/>
                          <a:ea typeface="Sherman Sans Book" pitchFamily="50" charset="0"/>
                          <a:cs typeface="Sherman Sans Book" charset="0"/>
                        </a:rPr>
                        <a:t>Thursday, September 10</a:t>
                      </a:r>
                      <a:r>
                        <a:rPr lang="en-US" sz="2000" b="0" i="0" dirty="0">
                          <a:ln>
                            <a:noFill/>
                          </a:ln>
                          <a:solidFill>
                            <a:schemeClr val="tx2"/>
                          </a:solidFill>
                          <a:latin typeface="Sherman Sans Book" pitchFamily="50" charset="0"/>
                          <a:ea typeface="Sherman Sans Book" pitchFamily="50" charset="0"/>
                          <a:cs typeface="Sherman Sans Book" charset="0"/>
                        </a:rPr>
                        <a:t>|</a:t>
                      </a:r>
                      <a:r>
                        <a:rPr lang="en-US" sz="2000" b="0" i="0" dirty="0">
                          <a:ln>
                            <a:noFill/>
                          </a:ln>
                          <a:latin typeface="Sherman Sans Book" pitchFamily="50" charset="0"/>
                          <a:ea typeface="Sherman Sans Book" pitchFamily="50" charset="0"/>
                          <a:cs typeface="Sherman Sans Book" charset="0"/>
                        </a:rPr>
                        <a:t>11:00am-1:00pm</a:t>
                      </a:r>
                      <a:r>
                        <a:rPr lang="en-US" sz="2000" b="0" i="0" dirty="0">
                          <a:ln>
                            <a:noFill/>
                          </a:ln>
                          <a:solidFill>
                            <a:schemeClr val="tx2"/>
                          </a:solidFill>
                          <a:latin typeface="Sherman Sans Book" pitchFamily="50" charset="0"/>
                          <a:ea typeface="Sherman Sans Book" pitchFamily="50" charset="0"/>
                          <a:cs typeface="Sherman Sans Book" charset="0"/>
                        </a:rPr>
                        <a:t>| </a:t>
                      </a:r>
                      <a:r>
                        <a:rPr lang="en-US" sz="2000" b="0" i="0" dirty="0">
                          <a:ln>
                            <a:noFill/>
                          </a:ln>
                          <a:latin typeface="Sherman Sans Book" pitchFamily="50" charset="0"/>
                          <a:ea typeface="Sherman Sans Book" pitchFamily="50" charset="0"/>
                          <a:cs typeface="Sherman Sans Book" charset="0"/>
                        </a:rPr>
                        <a:t>6</a:t>
                      </a:r>
                      <a:r>
                        <a:rPr lang="en-US" sz="2000" b="0" i="0" baseline="30000" dirty="0">
                          <a:ln>
                            <a:noFill/>
                          </a:ln>
                          <a:latin typeface="Sherman Sans Book" pitchFamily="50" charset="0"/>
                          <a:ea typeface="Sherman Sans Book" pitchFamily="50" charset="0"/>
                          <a:cs typeface="Sherman Sans Book" charset="0"/>
                        </a:rPr>
                        <a:t>th</a:t>
                      </a:r>
                      <a:r>
                        <a:rPr lang="en-US" sz="2000" b="0" i="0" dirty="0">
                          <a:ln>
                            <a:noFill/>
                          </a:ln>
                          <a:latin typeface="Sherman Sans Book" pitchFamily="50" charset="0"/>
                          <a:ea typeface="Sherman Sans Book" pitchFamily="50" charset="0"/>
                          <a:cs typeface="Sherman Sans Book" charset="0"/>
                        </a:rPr>
                        <a:t> floor 100 Sims Drive</a:t>
                      </a:r>
                    </a:p>
                  </a:txBody>
                  <a:tcPr marL="100868" marR="100868" anchor="ctr">
                    <a:lnL w="12700" cap="flat" cmpd="sng" algn="ctr">
                      <a:solidFill>
                        <a:srgbClr val="6F777D"/>
                      </a:solidFill>
                      <a:prstDash val="solid"/>
                      <a:round/>
                      <a:headEnd type="none" w="med" len="med"/>
                      <a:tailEnd type="none" w="med" len="med"/>
                    </a:lnL>
                    <a:lnR w="12700" cap="flat" cmpd="sng" algn="ctr">
                      <a:solidFill>
                        <a:srgbClr val="6F777D"/>
                      </a:solidFill>
                      <a:prstDash val="solid"/>
                      <a:round/>
                      <a:headEnd type="none" w="med" len="med"/>
                      <a:tailEnd type="none" w="med" len="med"/>
                    </a:lnR>
                    <a:lnT w="12700" cap="flat" cmpd="sng" algn="ctr">
                      <a:solidFill>
                        <a:srgbClr val="6F777D"/>
                      </a:solidFill>
                      <a:prstDash val="solid"/>
                      <a:round/>
                      <a:headEnd type="none" w="med" len="med"/>
                      <a:tailEnd type="none" w="med" len="med"/>
                    </a:lnT>
                    <a:lnB w="12700" cap="flat" cmpd="sng" algn="ctr">
                      <a:solidFill>
                        <a:srgbClr val="6F777D"/>
                      </a:solidFill>
                      <a:prstDash val="solid"/>
                      <a:round/>
                      <a:headEnd type="none" w="med" len="med"/>
                      <a:tailEnd type="none" w="med" len="med"/>
                    </a:lnB>
                    <a:solidFill>
                      <a:schemeClr val="bg1"/>
                    </a:solidFill>
                  </a:tcPr>
                </a:tc>
                <a:extLst>
                  <a:ext uri="{0D108BD9-81ED-4DB2-BD59-A6C34878D82A}">
                    <a16:rowId xmlns:a16="http://schemas.microsoft.com/office/drawing/2014/main" val="213534293"/>
                  </a:ext>
                </a:extLst>
              </a:tr>
              <a:tr h="362310">
                <a:tc>
                  <a:txBody>
                    <a:bodyPr/>
                    <a:lstStyle/>
                    <a:p>
                      <a:pPr algn="ctr"/>
                      <a:r>
                        <a:rPr lang="en-US" sz="2000" b="0" i="0" dirty="0">
                          <a:ln>
                            <a:noFill/>
                          </a:ln>
                          <a:latin typeface="Sherman Sans Book" pitchFamily="50" charset="0"/>
                          <a:ea typeface="Sherman Sans Book" pitchFamily="50" charset="0"/>
                          <a:cs typeface="Sherman Sans Book" charset="0"/>
                        </a:rPr>
                        <a:t>Writing Workshop #2</a:t>
                      </a:r>
                    </a:p>
                  </a:txBody>
                  <a:tcPr marL="100868" marR="100868" anchor="ctr">
                    <a:lnL w="12700" cap="flat" cmpd="sng" algn="ctr">
                      <a:solidFill>
                        <a:srgbClr val="6F777D"/>
                      </a:solidFill>
                      <a:prstDash val="solid"/>
                      <a:round/>
                      <a:headEnd type="none" w="med" len="med"/>
                      <a:tailEnd type="none" w="med" len="med"/>
                    </a:lnL>
                    <a:lnR w="12700" cap="flat" cmpd="sng" algn="ctr">
                      <a:solidFill>
                        <a:srgbClr val="6F777D"/>
                      </a:solidFill>
                      <a:prstDash val="solid"/>
                      <a:round/>
                      <a:headEnd type="none" w="med" len="med"/>
                      <a:tailEnd type="none" w="med" len="med"/>
                    </a:lnR>
                    <a:lnT w="12700" cap="flat" cmpd="sng" algn="ctr">
                      <a:solidFill>
                        <a:srgbClr val="6F777D"/>
                      </a:solidFill>
                      <a:prstDash val="solid"/>
                      <a:round/>
                      <a:headEnd type="none" w="med" len="med"/>
                      <a:tailEnd type="none" w="med" len="med"/>
                    </a:lnT>
                    <a:lnB w="12700" cap="flat" cmpd="sng" algn="ctr">
                      <a:solidFill>
                        <a:srgbClr val="6F777D"/>
                      </a:solidFill>
                      <a:prstDash val="solid"/>
                      <a:round/>
                      <a:headEnd type="none" w="med" len="med"/>
                      <a:tailEnd type="none" w="med" len="med"/>
                    </a:lnB>
                    <a:solidFill>
                      <a:schemeClr val="bg1"/>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2000" b="0" i="0" dirty="0">
                          <a:ln>
                            <a:noFill/>
                          </a:ln>
                          <a:latin typeface="Sherman Sans Book" pitchFamily="50" charset="0"/>
                          <a:ea typeface="Sherman Sans Book" pitchFamily="50" charset="0"/>
                          <a:cs typeface="Sherman Sans Book" charset="0"/>
                        </a:rPr>
                        <a:t>Thursday, September 24</a:t>
                      </a:r>
                      <a:r>
                        <a:rPr lang="en-US" sz="2000" b="0" i="0" dirty="0">
                          <a:ln>
                            <a:noFill/>
                          </a:ln>
                          <a:solidFill>
                            <a:schemeClr val="tx2"/>
                          </a:solidFill>
                          <a:latin typeface="Sherman Sans Book" pitchFamily="50" charset="0"/>
                          <a:ea typeface="Sherman Sans Book" pitchFamily="50" charset="0"/>
                          <a:cs typeface="Sherman Sans Book" charset="0"/>
                        </a:rPr>
                        <a:t>|</a:t>
                      </a:r>
                      <a:r>
                        <a:rPr lang="en-US" sz="2000" b="0" i="0" baseline="0" dirty="0">
                          <a:ln>
                            <a:noFill/>
                          </a:ln>
                          <a:latin typeface="Sherman Sans Book" pitchFamily="50" charset="0"/>
                          <a:ea typeface="Sherman Sans Book" pitchFamily="50" charset="0"/>
                          <a:cs typeface="Sherman Sans Book" charset="0"/>
                        </a:rPr>
                        <a:t>10:00am-12:00 pm</a:t>
                      </a:r>
                      <a:r>
                        <a:rPr lang="en-US" sz="2000" b="0" i="0" dirty="0">
                          <a:ln>
                            <a:noFill/>
                          </a:ln>
                          <a:solidFill>
                            <a:schemeClr val="tx2"/>
                          </a:solidFill>
                          <a:latin typeface="Sherman Sans Book" pitchFamily="50" charset="0"/>
                          <a:ea typeface="Sherman Sans Book" pitchFamily="50" charset="0"/>
                          <a:cs typeface="Sherman Sans Book" charset="0"/>
                        </a:rPr>
                        <a:t>|</a:t>
                      </a:r>
                      <a:r>
                        <a:rPr lang="en-US" sz="2000" b="0" i="0" dirty="0">
                          <a:ln>
                            <a:noFill/>
                          </a:ln>
                          <a:latin typeface="Sherman Sans Book" pitchFamily="50" charset="0"/>
                          <a:ea typeface="Sherman Sans Book" pitchFamily="50" charset="0"/>
                          <a:cs typeface="Sherman Sans Book" charset="0"/>
                        </a:rPr>
                        <a:t>6</a:t>
                      </a:r>
                      <a:r>
                        <a:rPr lang="en-US" sz="2000" b="0" i="0" baseline="30000" dirty="0">
                          <a:ln>
                            <a:noFill/>
                          </a:ln>
                          <a:latin typeface="Sherman Sans Book" pitchFamily="50" charset="0"/>
                          <a:ea typeface="Sherman Sans Book" pitchFamily="50" charset="0"/>
                          <a:cs typeface="Sherman Sans Book" charset="0"/>
                        </a:rPr>
                        <a:t>th</a:t>
                      </a:r>
                      <a:r>
                        <a:rPr lang="en-US" sz="2000" b="0" i="0" dirty="0">
                          <a:ln>
                            <a:noFill/>
                          </a:ln>
                          <a:latin typeface="Sherman Sans Book" pitchFamily="50" charset="0"/>
                          <a:ea typeface="Sherman Sans Book" pitchFamily="50" charset="0"/>
                          <a:cs typeface="Sherman Sans Book" charset="0"/>
                        </a:rPr>
                        <a:t> floor 100 Sims Drive</a:t>
                      </a:r>
                    </a:p>
                  </a:txBody>
                  <a:tcPr marL="100868" marR="100868" anchor="ctr">
                    <a:lnL w="12700" cap="flat" cmpd="sng" algn="ctr">
                      <a:solidFill>
                        <a:srgbClr val="6F777D"/>
                      </a:solidFill>
                      <a:prstDash val="solid"/>
                      <a:round/>
                      <a:headEnd type="none" w="med" len="med"/>
                      <a:tailEnd type="none" w="med" len="med"/>
                    </a:lnL>
                    <a:lnR w="12700" cap="flat" cmpd="sng" algn="ctr">
                      <a:solidFill>
                        <a:srgbClr val="6F777D"/>
                      </a:solidFill>
                      <a:prstDash val="solid"/>
                      <a:round/>
                      <a:headEnd type="none" w="med" len="med"/>
                      <a:tailEnd type="none" w="med" len="med"/>
                    </a:lnR>
                    <a:lnT w="12700" cap="flat" cmpd="sng" algn="ctr">
                      <a:solidFill>
                        <a:srgbClr val="6F777D"/>
                      </a:solidFill>
                      <a:prstDash val="solid"/>
                      <a:round/>
                      <a:headEnd type="none" w="med" len="med"/>
                      <a:tailEnd type="none" w="med" len="med"/>
                    </a:lnT>
                    <a:lnB w="12700" cap="flat" cmpd="sng" algn="ctr">
                      <a:solidFill>
                        <a:srgbClr val="6F777D"/>
                      </a:solidFill>
                      <a:prstDash val="solid"/>
                      <a:round/>
                      <a:headEnd type="none" w="med" len="med"/>
                      <a:tailEnd type="none" w="med" len="med"/>
                    </a:lnB>
                    <a:solidFill>
                      <a:schemeClr val="bg1"/>
                    </a:solidFill>
                  </a:tcPr>
                </a:tc>
                <a:extLst>
                  <a:ext uri="{0D108BD9-81ED-4DB2-BD59-A6C34878D82A}">
                    <a16:rowId xmlns:a16="http://schemas.microsoft.com/office/drawing/2014/main" val="3691071817"/>
                  </a:ext>
                </a:extLst>
              </a:tr>
              <a:tr h="204245">
                <a:tc>
                  <a:txBody>
                    <a:bodyPr/>
                    <a:lstStyle/>
                    <a:p>
                      <a:pPr algn="ctr"/>
                      <a:r>
                        <a:rPr lang="en-US" sz="2000" b="0" i="0" dirty="0">
                          <a:ln>
                            <a:noFill/>
                          </a:ln>
                          <a:latin typeface="Sherman Sans Book" pitchFamily="50" charset="0"/>
                          <a:ea typeface="Sherman Sans Book" pitchFamily="50" charset="0"/>
                          <a:cs typeface="Sherman Sans Book" charset="0"/>
                        </a:rPr>
                        <a:t>Writing</a:t>
                      </a:r>
                      <a:r>
                        <a:rPr lang="en-US" sz="2000" b="0" i="0" baseline="0" dirty="0">
                          <a:ln>
                            <a:noFill/>
                          </a:ln>
                          <a:latin typeface="Sherman Sans Book" pitchFamily="50" charset="0"/>
                          <a:ea typeface="Sherman Sans Book" pitchFamily="50" charset="0"/>
                          <a:cs typeface="Sherman Sans Book" charset="0"/>
                        </a:rPr>
                        <a:t> Workshop #3</a:t>
                      </a:r>
                      <a:endParaRPr lang="en-US" sz="2000" b="0" i="0" dirty="0">
                        <a:ln>
                          <a:noFill/>
                        </a:ln>
                        <a:latin typeface="Sherman Sans Book" pitchFamily="50" charset="0"/>
                        <a:ea typeface="Sherman Sans Book" pitchFamily="50" charset="0"/>
                        <a:cs typeface="Sherman Sans Book" charset="0"/>
                      </a:endParaRPr>
                    </a:p>
                  </a:txBody>
                  <a:tcPr marL="100868" marR="100868" anchor="ctr">
                    <a:lnL w="12700" cap="flat" cmpd="sng" algn="ctr">
                      <a:solidFill>
                        <a:srgbClr val="6F777D"/>
                      </a:solidFill>
                      <a:prstDash val="solid"/>
                      <a:round/>
                      <a:headEnd type="none" w="med" len="med"/>
                      <a:tailEnd type="none" w="med" len="med"/>
                    </a:lnL>
                    <a:lnR w="12700" cap="flat" cmpd="sng" algn="ctr">
                      <a:solidFill>
                        <a:srgbClr val="6F777D"/>
                      </a:solidFill>
                      <a:prstDash val="solid"/>
                      <a:round/>
                      <a:headEnd type="none" w="med" len="med"/>
                      <a:tailEnd type="none" w="med" len="med"/>
                    </a:lnR>
                    <a:lnT w="12700" cap="flat" cmpd="sng" algn="ctr">
                      <a:solidFill>
                        <a:srgbClr val="6F777D"/>
                      </a:solidFill>
                      <a:prstDash val="solid"/>
                      <a:round/>
                      <a:headEnd type="none" w="med" len="med"/>
                      <a:tailEnd type="none" w="med" len="med"/>
                    </a:lnT>
                    <a:lnB w="12700" cap="flat" cmpd="sng" algn="ctr">
                      <a:solidFill>
                        <a:srgbClr val="6F777D"/>
                      </a:solidFill>
                      <a:prstDash val="solid"/>
                      <a:round/>
                      <a:headEnd type="none" w="med" len="med"/>
                      <a:tailEnd type="none" w="med" len="med"/>
                    </a:lnB>
                    <a:solidFill>
                      <a:schemeClr val="bg1"/>
                    </a:solidFill>
                  </a:tcPr>
                </a:tc>
                <a:tc>
                  <a:txBody>
                    <a:bodyPr/>
                    <a:lstStyle/>
                    <a:p>
                      <a:pPr algn="ctr"/>
                      <a:r>
                        <a:rPr lang="en-US" sz="2000" b="0" i="0" dirty="0">
                          <a:ln>
                            <a:noFill/>
                          </a:ln>
                          <a:latin typeface="Sherman Sans Book" pitchFamily="50" charset="0"/>
                          <a:ea typeface="Sherman Sans Book" pitchFamily="50" charset="0"/>
                          <a:cs typeface="Sherman Sans Book" charset="0"/>
                        </a:rPr>
                        <a:t>Friday, September 25</a:t>
                      </a:r>
                      <a:r>
                        <a:rPr lang="en-US" sz="2000" b="0" i="0" dirty="0">
                          <a:ln>
                            <a:noFill/>
                          </a:ln>
                          <a:solidFill>
                            <a:schemeClr val="tx2"/>
                          </a:solidFill>
                          <a:latin typeface="Sherman Sans Book" pitchFamily="50" charset="0"/>
                          <a:ea typeface="Sherman Sans Book" pitchFamily="50" charset="0"/>
                          <a:cs typeface="Sherman Sans Book" charset="0"/>
                        </a:rPr>
                        <a:t>|</a:t>
                      </a:r>
                      <a:r>
                        <a:rPr lang="en-US" sz="2000" b="0" i="0" baseline="0" dirty="0">
                          <a:ln>
                            <a:noFill/>
                          </a:ln>
                          <a:latin typeface="Sherman Sans Book" pitchFamily="50" charset="0"/>
                          <a:ea typeface="Sherman Sans Book" pitchFamily="50" charset="0"/>
                          <a:cs typeface="Sherman Sans Book" charset="0"/>
                        </a:rPr>
                        <a:t> 2:00-4:00pm</a:t>
                      </a:r>
                      <a:r>
                        <a:rPr lang="en-US" sz="2000" b="0" i="0" dirty="0">
                          <a:ln>
                            <a:noFill/>
                          </a:ln>
                          <a:solidFill>
                            <a:schemeClr val="tx2"/>
                          </a:solidFill>
                          <a:latin typeface="Sherman Sans Book" pitchFamily="50" charset="0"/>
                          <a:ea typeface="Sherman Sans Book" pitchFamily="50" charset="0"/>
                          <a:cs typeface="Sherman Sans Book" charset="0"/>
                        </a:rPr>
                        <a:t> |</a:t>
                      </a:r>
                      <a:r>
                        <a:rPr lang="en-US" sz="2000" b="0" i="0" dirty="0">
                          <a:ln>
                            <a:noFill/>
                          </a:ln>
                          <a:latin typeface="Sherman Sans Book" pitchFamily="50" charset="0"/>
                          <a:ea typeface="Sherman Sans Book" pitchFamily="50" charset="0"/>
                          <a:cs typeface="Sherman Sans Book" charset="0"/>
                        </a:rPr>
                        <a:t>6</a:t>
                      </a:r>
                      <a:r>
                        <a:rPr lang="en-US" sz="2000" b="0" i="0" baseline="30000" dirty="0">
                          <a:ln>
                            <a:noFill/>
                          </a:ln>
                          <a:latin typeface="Sherman Sans Book" pitchFamily="50" charset="0"/>
                          <a:ea typeface="Sherman Sans Book" pitchFamily="50" charset="0"/>
                          <a:cs typeface="Sherman Sans Book" charset="0"/>
                        </a:rPr>
                        <a:t>th</a:t>
                      </a:r>
                      <a:r>
                        <a:rPr lang="en-US" sz="2000" b="0" i="0" dirty="0">
                          <a:ln>
                            <a:noFill/>
                          </a:ln>
                          <a:latin typeface="Sherman Sans Book" pitchFamily="50" charset="0"/>
                          <a:ea typeface="Sherman Sans Book" pitchFamily="50" charset="0"/>
                          <a:cs typeface="Sherman Sans Book" charset="0"/>
                        </a:rPr>
                        <a:t> floor 100 Sims Drive</a:t>
                      </a:r>
                    </a:p>
                  </a:txBody>
                  <a:tcPr marL="100868" marR="100868" anchor="ctr">
                    <a:lnL w="12700" cap="flat" cmpd="sng" algn="ctr">
                      <a:solidFill>
                        <a:srgbClr val="6F777D"/>
                      </a:solidFill>
                      <a:prstDash val="solid"/>
                      <a:round/>
                      <a:headEnd type="none" w="med" len="med"/>
                      <a:tailEnd type="none" w="med" len="med"/>
                    </a:lnL>
                    <a:lnR w="12700" cap="flat" cmpd="sng" algn="ctr">
                      <a:solidFill>
                        <a:srgbClr val="6F777D"/>
                      </a:solidFill>
                      <a:prstDash val="solid"/>
                      <a:round/>
                      <a:headEnd type="none" w="med" len="med"/>
                      <a:tailEnd type="none" w="med" len="med"/>
                    </a:lnR>
                    <a:lnT w="12700" cap="flat" cmpd="sng" algn="ctr">
                      <a:solidFill>
                        <a:srgbClr val="6F777D"/>
                      </a:solidFill>
                      <a:prstDash val="solid"/>
                      <a:round/>
                      <a:headEnd type="none" w="med" len="med"/>
                      <a:tailEnd type="none" w="med" len="med"/>
                    </a:lnT>
                    <a:lnB w="12700" cap="flat" cmpd="sng" algn="ctr">
                      <a:solidFill>
                        <a:srgbClr val="6F777D"/>
                      </a:solidFill>
                      <a:prstDash val="solid"/>
                      <a:round/>
                      <a:headEnd type="none" w="med" len="med"/>
                      <a:tailEnd type="none" w="med" len="med"/>
                    </a:lnB>
                    <a:solidFill>
                      <a:schemeClr val="bg1"/>
                    </a:solidFill>
                  </a:tcPr>
                </a:tc>
                <a:extLst>
                  <a:ext uri="{0D108BD9-81ED-4DB2-BD59-A6C34878D82A}">
                    <a16:rowId xmlns:a16="http://schemas.microsoft.com/office/drawing/2014/main" val="3298234699"/>
                  </a:ext>
                </a:extLst>
              </a:tr>
              <a:tr h="413771">
                <a:tc>
                  <a:txBody>
                    <a:bodyPr/>
                    <a:lstStyle/>
                    <a:p>
                      <a:pPr algn="ctr"/>
                      <a:r>
                        <a:rPr lang="en-US" sz="2000" b="0" i="0" dirty="0">
                          <a:ln>
                            <a:noFill/>
                          </a:ln>
                          <a:latin typeface="Sherman Sans Book" pitchFamily="50" charset="0"/>
                          <a:ea typeface="Sherman Sans Book" pitchFamily="50" charset="0"/>
                          <a:cs typeface="Sherman Sans Book" charset="0"/>
                        </a:rPr>
                        <a:t>Writing Workshop #4</a:t>
                      </a:r>
                    </a:p>
                  </a:txBody>
                  <a:tcPr marL="100868" marR="100868" anchor="ctr">
                    <a:lnL w="12700" cap="flat" cmpd="sng" algn="ctr">
                      <a:solidFill>
                        <a:srgbClr val="6F777D"/>
                      </a:solidFill>
                      <a:prstDash val="solid"/>
                      <a:round/>
                      <a:headEnd type="none" w="med" len="med"/>
                      <a:tailEnd type="none" w="med" len="med"/>
                    </a:lnL>
                    <a:lnR w="12700" cap="flat" cmpd="sng" algn="ctr">
                      <a:solidFill>
                        <a:srgbClr val="6F777D"/>
                      </a:solidFill>
                      <a:prstDash val="solid"/>
                      <a:round/>
                      <a:headEnd type="none" w="med" len="med"/>
                      <a:tailEnd type="none" w="med" len="med"/>
                    </a:lnR>
                    <a:lnT w="12700" cap="flat" cmpd="sng" algn="ctr">
                      <a:solidFill>
                        <a:srgbClr val="6F777D"/>
                      </a:solidFill>
                      <a:prstDash val="solid"/>
                      <a:round/>
                      <a:headEnd type="none" w="med" len="med"/>
                      <a:tailEnd type="none" w="med" len="med"/>
                    </a:lnT>
                    <a:lnB w="12700" cap="flat" cmpd="sng" algn="ctr">
                      <a:solidFill>
                        <a:srgbClr val="6F777D"/>
                      </a:solidFill>
                      <a:prstDash val="solid"/>
                      <a:round/>
                      <a:headEnd type="none" w="med" len="med"/>
                      <a:tailEnd type="none" w="med" len="med"/>
                    </a:lnB>
                    <a:solidFill>
                      <a:schemeClr val="bg1"/>
                    </a:solidFill>
                  </a:tcPr>
                </a:tc>
                <a:tc>
                  <a:txBody>
                    <a:bodyPr/>
                    <a:lstStyle/>
                    <a:p>
                      <a:pPr algn="ctr"/>
                      <a:r>
                        <a:rPr lang="en-US" sz="2000" b="0" i="0" dirty="0">
                          <a:ln>
                            <a:noFill/>
                          </a:ln>
                          <a:latin typeface="Sherman Sans Book" pitchFamily="50" charset="0"/>
                          <a:ea typeface="Sherman Sans Book" pitchFamily="50" charset="0"/>
                          <a:cs typeface="Sherman Sans Book" charset="0"/>
                        </a:rPr>
                        <a:t>Monday, September 28</a:t>
                      </a:r>
                      <a:r>
                        <a:rPr lang="en-US" sz="2000" b="0" i="0" dirty="0">
                          <a:ln>
                            <a:noFill/>
                          </a:ln>
                          <a:solidFill>
                            <a:schemeClr val="tx2"/>
                          </a:solidFill>
                          <a:latin typeface="Sherman Sans Book" pitchFamily="50" charset="0"/>
                          <a:ea typeface="Sherman Sans Book" pitchFamily="50" charset="0"/>
                          <a:cs typeface="Sherman Sans Book" charset="0"/>
                        </a:rPr>
                        <a:t>| </a:t>
                      </a:r>
                      <a:r>
                        <a:rPr lang="en-US" sz="2000" b="0" i="0" baseline="0" dirty="0">
                          <a:ln>
                            <a:noFill/>
                          </a:ln>
                          <a:latin typeface="Sherman Sans Book" pitchFamily="50" charset="0"/>
                          <a:ea typeface="Sherman Sans Book" pitchFamily="50" charset="0"/>
                          <a:cs typeface="Sherman Sans Book" charset="0"/>
                        </a:rPr>
                        <a:t>10:00am-12:00pm</a:t>
                      </a:r>
                      <a:r>
                        <a:rPr lang="en-US" sz="2000" b="0" i="0" dirty="0">
                          <a:ln>
                            <a:noFill/>
                          </a:ln>
                          <a:solidFill>
                            <a:schemeClr val="tx2"/>
                          </a:solidFill>
                          <a:latin typeface="Sherman Sans Book" pitchFamily="50" charset="0"/>
                          <a:ea typeface="Sherman Sans Book" pitchFamily="50" charset="0"/>
                          <a:cs typeface="Sherman Sans Book" charset="0"/>
                        </a:rPr>
                        <a:t>|</a:t>
                      </a:r>
                      <a:r>
                        <a:rPr lang="en-US" sz="2000" b="0" i="0" dirty="0">
                          <a:ln>
                            <a:noFill/>
                          </a:ln>
                          <a:latin typeface="Sherman Sans Book" pitchFamily="50" charset="0"/>
                          <a:ea typeface="Sherman Sans Book" pitchFamily="50" charset="0"/>
                          <a:cs typeface="Sherman Sans Book" charset="0"/>
                        </a:rPr>
                        <a:t>6</a:t>
                      </a:r>
                      <a:r>
                        <a:rPr lang="en-US" sz="2000" b="0" i="0" baseline="30000" dirty="0">
                          <a:ln>
                            <a:noFill/>
                          </a:ln>
                          <a:latin typeface="Sherman Sans Book" pitchFamily="50" charset="0"/>
                          <a:ea typeface="Sherman Sans Book" pitchFamily="50" charset="0"/>
                          <a:cs typeface="Sherman Sans Book" charset="0"/>
                        </a:rPr>
                        <a:t>th</a:t>
                      </a:r>
                      <a:r>
                        <a:rPr lang="en-US" sz="2000" b="0" i="0" dirty="0">
                          <a:ln>
                            <a:noFill/>
                          </a:ln>
                          <a:latin typeface="Sherman Sans Book" pitchFamily="50" charset="0"/>
                          <a:ea typeface="Sherman Sans Book" pitchFamily="50" charset="0"/>
                          <a:cs typeface="Sherman Sans Book" charset="0"/>
                        </a:rPr>
                        <a:t> floor 100 Sims Drive</a:t>
                      </a:r>
                    </a:p>
                  </a:txBody>
                  <a:tcPr marL="100868" marR="100868" anchor="ctr">
                    <a:lnL w="12700" cap="flat" cmpd="sng" algn="ctr">
                      <a:solidFill>
                        <a:srgbClr val="6F777D"/>
                      </a:solidFill>
                      <a:prstDash val="solid"/>
                      <a:round/>
                      <a:headEnd type="none" w="med" len="med"/>
                      <a:tailEnd type="none" w="med" len="med"/>
                    </a:lnL>
                    <a:lnR w="12700" cap="flat" cmpd="sng" algn="ctr">
                      <a:solidFill>
                        <a:srgbClr val="6F777D"/>
                      </a:solidFill>
                      <a:prstDash val="solid"/>
                      <a:round/>
                      <a:headEnd type="none" w="med" len="med"/>
                      <a:tailEnd type="none" w="med" len="med"/>
                    </a:lnR>
                    <a:lnT w="12700" cap="flat" cmpd="sng" algn="ctr">
                      <a:solidFill>
                        <a:srgbClr val="6F777D"/>
                      </a:solidFill>
                      <a:prstDash val="solid"/>
                      <a:round/>
                      <a:headEnd type="none" w="med" len="med"/>
                      <a:tailEnd type="none" w="med" len="med"/>
                    </a:lnT>
                    <a:lnB w="12700" cap="flat" cmpd="sng" algn="ctr">
                      <a:solidFill>
                        <a:srgbClr val="6F777D"/>
                      </a:solidFill>
                      <a:prstDash val="solid"/>
                      <a:round/>
                      <a:headEnd type="none" w="med" len="med"/>
                      <a:tailEnd type="none" w="med" len="med"/>
                    </a:lnB>
                    <a:solidFill>
                      <a:schemeClr val="bg1"/>
                    </a:solidFill>
                  </a:tcPr>
                </a:tc>
                <a:extLst>
                  <a:ext uri="{0D108BD9-81ED-4DB2-BD59-A6C34878D82A}">
                    <a16:rowId xmlns:a16="http://schemas.microsoft.com/office/drawing/2014/main" val="3811474658"/>
                  </a:ext>
                </a:extLst>
              </a:tr>
              <a:tr h="572528">
                <a:tc>
                  <a:txBody>
                    <a:bodyPr/>
                    <a:lstStyle/>
                    <a:p>
                      <a:pPr algn="ctr"/>
                      <a:r>
                        <a:rPr lang="en-US" sz="2000" b="1" i="0" dirty="0">
                          <a:ln>
                            <a:noFill/>
                          </a:ln>
                          <a:latin typeface="Sherman Sans Book" pitchFamily="50" charset="0"/>
                          <a:ea typeface="Sherman Sans Book" pitchFamily="50" charset="0"/>
                          <a:cs typeface="Sherman Sans Book" charset="0"/>
                        </a:rPr>
                        <a:t>Gilman Application</a:t>
                      </a:r>
                      <a:r>
                        <a:rPr lang="en-US" sz="2000" b="1" i="0" baseline="0" dirty="0">
                          <a:ln>
                            <a:noFill/>
                          </a:ln>
                          <a:latin typeface="Sherman Sans Book" pitchFamily="50" charset="0"/>
                          <a:ea typeface="Sherman Sans Book" pitchFamily="50" charset="0"/>
                          <a:cs typeface="Sherman Sans Book" charset="0"/>
                        </a:rPr>
                        <a:t> Deadline</a:t>
                      </a:r>
                      <a:endParaRPr lang="en-US" sz="2000" b="1" i="0" dirty="0">
                        <a:ln>
                          <a:noFill/>
                        </a:ln>
                        <a:latin typeface="Sherman Sans Book" pitchFamily="50" charset="0"/>
                        <a:ea typeface="Sherman Sans Book" pitchFamily="50" charset="0"/>
                        <a:cs typeface="Sherman Sans Book" charset="0"/>
                      </a:endParaRPr>
                    </a:p>
                  </a:txBody>
                  <a:tcPr marL="100868" marR="100868" anchor="ctr">
                    <a:lnL w="12700" cap="flat" cmpd="sng" algn="ctr">
                      <a:solidFill>
                        <a:srgbClr val="6F777D"/>
                      </a:solidFill>
                      <a:prstDash val="solid"/>
                      <a:round/>
                      <a:headEnd type="none" w="med" len="med"/>
                      <a:tailEnd type="none" w="med" len="med"/>
                    </a:lnL>
                    <a:lnR w="12700" cap="flat" cmpd="sng" algn="ctr">
                      <a:solidFill>
                        <a:srgbClr val="6F777D"/>
                      </a:solidFill>
                      <a:prstDash val="solid"/>
                      <a:round/>
                      <a:headEnd type="none" w="med" len="med"/>
                      <a:tailEnd type="none" w="med" len="med"/>
                    </a:lnR>
                    <a:lnT w="12700" cap="flat" cmpd="sng" algn="ctr">
                      <a:solidFill>
                        <a:srgbClr val="6F777D"/>
                      </a:solidFill>
                      <a:prstDash val="solid"/>
                      <a:round/>
                      <a:headEnd type="none" w="med" len="med"/>
                      <a:tailEnd type="none" w="med" len="med"/>
                    </a:lnT>
                    <a:lnB w="12700" cap="flat" cmpd="sng" algn="ctr">
                      <a:solidFill>
                        <a:srgbClr val="6F777D"/>
                      </a:solidFill>
                      <a:prstDash val="solid"/>
                      <a:round/>
                      <a:headEnd type="none" w="med" len="med"/>
                      <a:tailEnd type="none" w="med" len="med"/>
                    </a:lnB>
                    <a:solidFill>
                      <a:schemeClr val="bg1"/>
                    </a:solidFill>
                  </a:tcPr>
                </a:tc>
                <a:tc>
                  <a:txBody>
                    <a:bodyPr/>
                    <a:lstStyle/>
                    <a:p>
                      <a:pPr algn="ctr"/>
                      <a:r>
                        <a:rPr lang="en-US" sz="2000" b="1" i="0" dirty="0">
                          <a:ln>
                            <a:noFill/>
                          </a:ln>
                          <a:latin typeface="Sherman Sans Book" pitchFamily="50" charset="0"/>
                          <a:ea typeface="Sherman Sans Book" pitchFamily="50" charset="0"/>
                          <a:cs typeface="Sherman Sans Book" charset="0"/>
                        </a:rPr>
                        <a:t>Thursday, October 1 </a:t>
                      </a:r>
                      <a:r>
                        <a:rPr lang="en-US" sz="2000" b="1" i="0" dirty="0">
                          <a:ln>
                            <a:noFill/>
                          </a:ln>
                          <a:solidFill>
                            <a:schemeClr val="tx2"/>
                          </a:solidFill>
                          <a:latin typeface="Sherman Sans Book" pitchFamily="50" charset="0"/>
                          <a:ea typeface="Sherman Sans Book" pitchFamily="50" charset="0"/>
                          <a:cs typeface="Sherman Sans Book" charset="0"/>
                        </a:rPr>
                        <a:t>|  </a:t>
                      </a:r>
                      <a:r>
                        <a:rPr lang="en-US" sz="2000" b="1" i="0" dirty="0">
                          <a:ln>
                            <a:noFill/>
                          </a:ln>
                          <a:latin typeface="Sherman Sans Book" pitchFamily="50" charset="0"/>
                          <a:ea typeface="Sherman Sans Book" pitchFamily="50" charset="0"/>
                          <a:cs typeface="Sherman Sans Book" charset="0"/>
                        </a:rPr>
                        <a:t>Online Submission</a:t>
                      </a:r>
                    </a:p>
                  </a:txBody>
                  <a:tcPr marL="100868" marR="100868" anchor="ctr">
                    <a:lnL w="12700" cap="flat" cmpd="sng" algn="ctr">
                      <a:solidFill>
                        <a:srgbClr val="6F777D"/>
                      </a:solidFill>
                      <a:prstDash val="solid"/>
                      <a:round/>
                      <a:headEnd type="none" w="med" len="med"/>
                      <a:tailEnd type="none" w="med" len="med"/>
                    </a:lnL>
                    <a:lnR w="12700" cap="flat" cmpd="sng" algn="ctr">
                      <a:solidFill>
                        <a:srgbClr val="6F777D"/>
                      </a:solidFill>
                      <a:prstDash val="solid"/>
                      <a:round/>
                      <a:headEnd type="none" w="med" len="med"/>
                      <a:tailEnd type="none" w="med" len="med"/>
                    </a:lnR>
                    <a:lnT w="12700" cap="flat" cmpd="sng" algn="ctr">
                      <a:solidFill>
                        <a:srgbClr val="6F777D"/>
                      </a:solidFill>
                      <a:prstDash val="solid"/>
                      <a:round/>
                      <a:headEnd type="none" w="med" len="med"/>
                      <a:tailEnd type="none" w="med" len="med"/>
                    </a:lnT>
                    <a:lnB w="12700" cap="flat" cmpd="sng" algn="ctr">
                      <a:solidFill>
                        <a:srgbClr val="6F777D"/>
                      </a:solidFill>
                      <a:prstDash val="solid"/>
                      <a:round/>
                      <a:headEnd type="none" w="med" len="med"/>
                      <a:tailEnd type="none" w="med" len="med"/>
                    </a:lnB>
                    <a:solidFill>
                      <a:schemeClr val="bg1"/>
                    </a:solidFill>
                  </a:tcPr>
                </a:tc>
                <a:extLst>
                  <a:ext uri="{0D108BD9-81ED-4DB2-BD59-A6C34878D82A}">
                    <a16:rowId xmlns:a16="http://schemas.microsoft.com/office/drawing/2014/main" val="1605200026"/>
                  </a:ext>
                </a:extLst>
              </a:tr>
            </a:tbl>
          </a:graphicData>
        </a:graphic>
      </p:graphicFrame>
      <p:sp>
        <p:nvSpPr>
          <p:cNvPr id="4" name="TextBox 3">
            <a:extLst>
              <a:ext uri="{FF2B5EF4-FFF2-40B4-BE49-F238E27FC236}">
                <a16:creationId xmlns:a16="http://schemas.microsoft.com/office/drawing/2014/main" id="{0604015D-1BBB-B63B-6851-E2B2A97A4E97}"/>
              </a:ext>
            </a:extLst>
          </p:cNvPr>
          <p:cNvSpPr txBox="1"/>
          <p:nvPr/>
        </p:nvSpPr>
        <p:spPr>
          <a:xfrm>
            <a:off x="4002658" y="5216008"/>
            <a:ext cx="3614468" cy="369332"/>
          </a:xfrm>
          <a:prstGeom prst="rect">
            <a:avLst/>
          </a:prstGeom>
          <a:noFill/>
        </p:spPr>
        <p:txBody>
          <a:bodyPr wrap="square" rtlCol="0">
            <a:spAutoFit/>
          </a:bodyPr>
          <a:lstStyle/>
          <a:p>
            <a:pPr algn="ctr"/>
            <a:r>
              <a:rPr lang="en-US" sz="1400" dirty="0"/>
              <a:t>Sign up here: </a:t>
            </a:r>
            <a:r>
              <a:rPr lang="en-US" u="sng" dirty="0">
                <a:hlinkClick r:id="rId3"/>
              </a:rPr>
              <a:t>LINK</a:t>
            </a:r>
            <a:endParaRPr lang="en-US" sz="1400" dirty="0"/>
          </a:p>
        </p:txBody>
      </p:sp>
    </p:spTree>
    <p:extLst>
      <p:ext uri="{BB962C8B-B14F-4D97-AF65-F5344CB8AC3E}">
        <p14:creationId xmlns:p14="http://schemas.microsoft.com/office/powerpoint/2010/main" val="2884034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66EE9-D2E2-2ED6-C2DD-78E3245B6390}"/>
              </a:ext>
            </a:extLst>
          </p:cNvPr>
          <p:cNvSpPr>
            <a:spLocks noGrp="1"/>
          </p:cNvSpPr>
          <p:nvPr>
            <p:ph type="title"/>
          </p:nvPr>
        </p:nvSpPr>
        <p:spPr>
          <a:xfrm>
            <a:off x="838200" y="365125"/>
            <a:ext cx="10515600" cy="1325563"/>
          </a:xfrm>
        </p:spPr>
        <p:txBody>
          <a:bodyPr anchor="ctr">
            <a:normAutofit/>
          </a:bodyPr>
          <a:lstStyle/>
          <a:p>
            <a:r>
              <a:rPr lang="en-US" dirty="0"/>
              <a:t>SU Abroad Application Timelines</a:t>
            </a:r>
          </a:p>
        </p:txBody>
      </p:sp>
      <p:sp>
        <p:nvSpPr>
          <p:cNvPr id="6" name="Content Placeholder 5">
            <a:extLst>
              <a:ext uri="{FF2B5EF4-FFF2-40B4-BE49-F238E27FC236}">
                <a16:creationId xmlns:a16="http://schemas.microsoft.com/office/drawing/2014/main" id="{37439D6B-BA65-959D-21EC-43E072365FE0}"/>
              </a:ext>
            </a:extLst>
          </p:cNvPr>
          <p:cNvSpPr>
            <a:spLocks noGrp="1"/>
          </p:cNvSpPr>
          <p:nvPr>
            <p:ph idx="1"/>
          </p:nvPr>
        </p:nvSpPr>
        <p:spPr>
          <a:xfrm>
            <a:off x="838201" y="1687513"/>
            <a:ext cx="10955694" cy="4351338"/>
          </a:xfrm>
        </p:spPr>
        <p:txBody>
          <a:bodyPr>
            <a:normAutofit fontScale="85000" lnSpcReduction="20000"/>
          </a:bodyPr>
          <a:lstStyle/>
          <a:p>
            <a:r>
              <a:rPr lang="en-US" dirty="0"/>
              <a:t>All Spring 2027 semester abroad applications have closed</a:t>
            </a:r>
          </a:p>
          <a:p>
            <a:r>
              <a:rPr lang="en-US" dirty="0"/>
              <a:t>Spring 2027 Short-Term programs: September 10, 2026 – October 15, 2026</a:t>
            </a:r>
          </a:p>
          <a:p>
            <a:r>
              <a:rPr lang="en-US" dirty="0"/>
              <a:t>Summer 2027 programs: September 10, 2026 – February 1, 2027</a:t>
            </a:r>
          </a:p>
          <a:p>
            <a:r>
              <a:rPr lang="en-US" dirty="0"/>
              <a:t>Fall 2027 Center semester programs: November 15, 2026 (9:00 a.m. EST) – March 15, 2027</a:t>
            </a:r>
          </a:p>
          <a:p>
            <a:r>
              <a:rPr lang="en-US" dirty="0"/>
              <a:t>Fall 2027 World Partner semester programs: November 15, 2026 (9:00 a.m. EST) – February 1, 2027</a:t>
            </a:r>
          </a:p>
          <a:p>
            <a:pPr marL="0" indent="0">
              <a:buNone/>
            </a:pPr>
            <a:endParaRPr lang="en-US" i="1" dirty="0"/>
          </a:p>
          <a:p>
            <a:pPr marL="0" indent="0">
              <a:buNone/>
            </a:pPr>
            <a:r>
              <a:rPr lang="en-US" i="1" dirty="0"/>
              <a:t>NOTE: Some programs may have deadlines earlier than the ones above. For all program deadlines and to stay up-to-date regarding the Syracuse Abroad </a:t>
            </a:r>
            <a:r>
              <a:rPr lang="en-US" i="1"/>
              <a:t>application process, </a:t>
            </a:r>
            <a:r>
              <a:rPr lang="en-US" i="1" dirty="0"/>
              <a:t>please refer to </a:t>
            </a:r>
            <a:r>
              <a:rPr lang="en-US" i="1" dirty="0">
                <a:hlinkClick r:id="rId2"/>
              </a:rPr>
              <a:t>https://suabroad.syr.edu/apply</a:t>
            </a:r>
            <a:r>
              <a:rPr lang="en-US" i="1" dirty="0"/>
              <a:t> </a:t>
            </a:r>
          </a:p>
          <a:p>
            <a:pPr marL="0" indent="0">
              <a:buNone/>
            </a:pPr>
            <a:endParaRPr lang="en-US" dirty="0"/>
          </a:p>
        </p:txBody>
      </p:sp>
    </p:spTree>
    <p:extLst>
      <p:ext uri="{BB962C8B-B14F-4D97-AF65-F5344CB8AC3E}">
        <p14:creationId xmlns:p14="http://schemas.microsoft.com/office/powerpoint/2010/main" val="980757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8E41DAE-CEC4-50A7-A31E-8A910A30928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p:txBody>
          <a:bodyPr>
            <a:normAutofit/>
          </a:bodyPr>
          <a:lstStyle/>
          <a:p>
            <a:r>
              <a:rPr lang="en-US" dirty="0">
                <a:latin typeface="Sherman Sans Book"/>
                <a:ea typeface="Sherman Sans Bold" pitchFamily="50" charset="0"/>
              </a:rPr>
              <a:t>What is the certification process?</a:t>
            </a:r>
          </a:p>
        </p:txBody>
      </p:sp>
      <p:sp>
        <p:nvSpPr>
          <p:cNvPr id="3" name="Content Placeholder 2">
            <a:extLst>
              <a:ext uri="{FF2B5EF4-FFF2-40B4-BE49-F238E27FC236}">
                <a16:creationId xmlns:a16="http://schemas.microsoft.com/office/drawing/2014/main" id="{4AC42223-9585-C74D-89FB-DEDD812CDE66}"/>
              </a:ext>
            </a:extLst>
          </p:cNvPr>
          <p:cNvSpPr>
            <a:spLocks noGrp="1"/>
          </p:cNvSpPr>
          <p:nvPr>
            <p:ph idx="1"/>
          </p:nvPr>
        </p:nvSpPr>
        <p:spPr>
          <a:xfrm>
            <a:off x="838201" y="1825625"/>
            <a:ext cx="5814526" cy="4351338"/>
          </a:xfrm>
        </p:spPr>
        <p:txBody>
          <a:bodyPr vert="horz" lIns="0" tIns="45720" rIns="0" bIns="45720" rtlCol="0" anchor="t">
            <a:normAutofit fontScale="92500" lnSpcReduction="10000"/>
          </a:bodyPr>
          <a:lstStyle/>
          <a:p>
            <a:pPr marL="457200" indent="-457200">
              <a:buFont typeface="Arial" charset="0"/>
              <a:buChar char="•"/>
            </a:pPr>
            <a:r>
              <a:rPr lang="en-US" sz="3000" dirty="0"/>
              <a:t>Advisors must certify the relevant study abroad &amp; financial aid related information</a:t>
            </a:r>
          </a:p>
          <a:p>
            <a:pPr marL="457200" indent="-457200">
              <a:buFont typeface="Arial" charset="0"/>
              <a:buChar char="•"/>
            </a:pPr>
            <a:r>
              <a:rPr lang="en-US" sz="3000" dirty="0"/>
              <a:t>Study Abroad Advisor </a:t>
            </a:r>
          </a:p>
          <a:p>
            <a:pPr marL="457200" indent="-457200">
              <a:buFont typeface="Arial" charset="0"/>
              <a:buChar char="•"/>
            </a:pPr>
            <a:r>
              <a:rPr lang="en-US" sz="3000" dirty="0">
                <a:latin typeface="Sherman Sans Book"/>
              </a:rPr>
              <a:t>Financial Aid Advisor </a:t>
            </a:r>
            <a:endParaRPr lang="en-US" sz="3000" dirty="0"/>
          </a:p>
          <a:p>
            <a:pPr marL="457200" indent="-457200">
              <a:buFont typeface="Arial" charset="0"/>
              <a:buChar char="•"/>
            </a:pPr>
            <a:r>
              <a:rPr lang="en-US" sz="3000" dirty="0">
                <a:latin typeface="Sherman Sans Book"/>
              </a:rPr>
              <a:t>Please </a:t>
            </a:r>
            <a:r>
              <a:rPr lang="en-US" sz="3000" b="1" i="1" u="sng" dirty="0">
                <a:latin typeface="Sherman Sans Book"/>
              </a:rPr>
              <a:t>do not </a:t>
            </a:r>
            <a:r>
              <a:rPr lang="en-US" sz="3000" b="1" i="1" dirty="0">
                <a:latin typeface="Sherman Sans Book"/>
              </a:rPr>
              <a:t> </a:t>
            </a:r>
            <a:r>
              <a:rPr lang="en-US" sz="3000" dirty="0">
                <a:latin typeface="Sherman Sans Book"/>
              </a:rPr>
              <a:t>email your advisors to inform us of your submitted application. Rest assured, we will certify your application within 1 week of the deadline! </a:t>
            </a:r>
            <a:endParaRPr lang="en-US" sz="3000" dirty="0"/>
          </a:p>
        </p:txBody>
      </p:sp>
      <p:pic>
        <p:nvPicPr>
          <p:cNvPr id="6" name="Picture 5">
            <a:extLst>
              <a:ext uri="{FF2B5EF4-FFF2-40B4-BE49-F238E27FC236}">
                <a16:creationId xmlns:a16="http://schemas.microsoft.com/office/drawing/2014/main" id="{70CFF913-721C-4896-A6CF-F8FAEA228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4571" y="1803535"/>
            <a:ext cx="5044323" cy="4373428"/>
          </a:xfrm>
          <a:prstGeom prst="rect">
            <a:avLst/>
          </a:prstGeom>
        </p:spPr>
      </p:pic>
    </p:spTree>
    <p:extLst>
      <p:ext uri="{BB962C8B-B14F-4D97-AF65-F5344CB8AC3E}">
        <p14:creationId xmlns:p14="http://schemas.microsoft.com/office/powerpoint/2010/main" val="4024396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a:xfrm>
            <a:off x="838200" y="365125"/>
            <a:ext cx="10515600" cy="1325563"/>
          </a:xfrm>
        </p:spPr>
        <p:txBody>
          <a:bodyPr anchor="ctr">
            <a:normAutofit/>
          </a:bodyPr>
          <a:lstStyle/>
          <a:p>
            <a:r>
              <a:rPr lang="en-US" dirty="0"/>
              <a:t>The Gilman-McCain Scholarship</a:t>
            </a:r>
          </a:p>
        </p:txBody>
      </p:sp>
      <p:pic>
        <p:nvPicPr>
          <p:cNvPr id="1026" name="Picture 2" descr="Gilman McCain Scholarship Graphic June 2025">
            <a:extLst>
              <a:ext uri="{FF2B5EF4-FFF2-40B4-BE49-F238E27FC236}">
                <a16:creationId xmlns:a16="http://schemas.microsoft.com/office/drawing/2014/main" id="{45AC87E0-A2CF-31A5-61C0-6A735E3E071B}"/>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914400" y="1539551"/>
            <a:ext cx="4637412" cy="4637412"/>
          </a:xfrm>
          <a:prstGeom prst="rect">
            <a:avLst/>
          </a:prstGeom>
          <a:solidFill>
            <a:srgbClr val="FFFFFF"/>
          </a:solidFill>
        </p:spPr>
      </p:pic>
      <p:sp>
        <p:nvSpPr>
          <p:cNvPr id="3" name="Content Placeholder 2">
            <a:extLst>
              <a:ext uri="{FF2B5EF4-FFF2-40B4-BE49-F238E27FC236}">
                <a16:creationId xmlns:a16="http://schemas.microsoft.com/office/drawing/2014/main" id="{4AC42223-9585-C74D-89FB-DEDD812CDE66}"/>
              </a:ext>
            </a:extLst>
          </p:cNvPr>
          <p:cNvSpPr>
            <a:spLocks noGrp="1"/>
          </p:cNvSpPr>
          <p:nvPr>
            <p:ph sz="half" idx="2"/>
          </p:nvPr>
        </p:nvSpPr>
        <p:spPr>
          <a:xfrm>
            <a:off x="6096000" y="1446245"/>
            <a:ext cx="5556380" cy="4730718"/>
          </a:xfrm>
        </p:spPr>
        <p:txBody>
          <a:bodyPr>
            <a:normAutofit lnSpcReduction="10000"/>
          </a:bodyPr>
          <a:lstStyle/>
          <a:p>
            <a:r>
              <a:rPr lang="en-US" sz="2200" dirty="0"/>
              <a:t>Am I eligible for the Gilman-McCain?</a:t>
            </a:r>
          </a:p>
          <a:p>
            <a:pPr lvl="1"/>
            <a:r>
              <a:rPr lang="en-US" sz="1400" i="1" dirty="0"/>
              <a:t>Almost </a:t>
            </a:r>
            <a:r>
              <a:rPr lang="en-US" sz="1400" dirty="0"/>
              <a:t>the same as Gilman but:</a:t>
            </a:r>
            <a:endParaRPr lang="en-US" sz="1000" dirty="0"/>
          </a:p>
          <a:p>
            <a:pPr marL="914400" lvl="1" indent="-457200">
              <a:buFont typeface="Arial" panose="020B0604020202020204" pitchFamily="34" charset="0"/>
              <a:buChar char="•"/>
            </a:pPr>
            <a:r>
              <a:rPr lang="en-US" sz="1800" dirty="0"/>
              <a:t>Dependent child of an active-duty military member(s) during the time of application in one of the following branches: </a:t>
            </a:r>
          </a:p>
          <a:p>
            <a:pPr marL="1371600" lvl="2" indent="-457200">
              <a:buFont typeface="Arial" panose="020B0604020202020204" pitchFamily="34" charset="0"/>
              <a:buChar char="•"/>
            </a:pPr>
            <a:r>
              <a:rPr lang="en-US" sz="1800" dirty="0"/>
              <a:t>Air Force, Air Force Reserve, Air National Guard, Army, Army National Guard, Army Reserve, Coast Guard, Coast Guard Reserve, Marine Corps, Marine Corps Reserve, Navy, Navy Reserve, Space Force, NOAA Commissioned Corps, and USPHS Commissioned Corps</a:t>
            </a:r>
          </a:p>
          <a:p>
            <a:pPr marL="914400" lvl="1" indent="-457200">
              <a:buFont typeface="Arial" panose="020B0604020202020204" pitchFamily="34" charset="0"/>
              <a:buChar char="•"/>
            </a:pPr>
            <a:r>
              <a:rPr lang="en-US" sz="1800" dirty="0"/>
              <a:t>Recipient of any type of Title IV federal financial aid (Pell, SEOG, etc.)</a:t>
            </a:r>
          </a:p>
          <a:p>
            <a:pPr marL="914400" lvl="1" indent="-457200">
              <a:buFont typeface="Arial" panose="020B0604020202020204" pitchFamily="34" charset="0"/>
              <a:buChar char="•"/>
            </a:pPr>
            <a:r>
              <a:rPr lang="en-US" sz="1800" dirty="0"/>
              <a:t>Must provide valid military identity documentation in application</a:t>
            </a:r>
          </a:p>
        </p:txBody>
      </p:sp>
      <p:cxnSp>
        <p:nvCxnSpPr>
          <p:cNvPr id="5" name="Straight Connector 4">
            <a:extLst>
              <a:ext uri="{FF2B5EF4-FFF2-40B4-BE49-F238E27FC236}">
                <a16:creationId xmlns:a16="http://schemas.microsoft.com/office/drawing/2014/main" id="{C0283CAE-A351-6272-3CDC-ED77E613978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823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3B94A50-B2E7-4EB2-1A80-71CEEDD262E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p:txBody>
          <a:bodyPr>
            <a:normAutofit/>
          </a:bodyPr>
          <a:lstStyle/>
          <a:p>
            <a:r>
              <a:rPr lang="en-US" dirty="0">
                <a:latin typeface="Sherman Sans Book"/>
                <a:ea typeface="Sherman Sans Bold" pitchFamily="50" charset="0"/>
              </a:rPr>
              <a:t>Where to Go for Application Support</a:t>
            </a:r>
          </a:p>
        </p:txBody>
      </p:sp>
      <p:sp>
        <p:nvSpPr>
          <p:cNvPr id="3" name="Content Placeholder 2">
            <a:extLst>
              <a:ext uri="{FF2B5EF4-FFF2-40B4-BE49-F238E27FC236}">
                <a16:creationId xmlns:a16="http://schemas.microsoft.com/office/drawing/2014/main" id="{4AC42223-9585-C74D-89FB-DEDD812CDE66}"/>
              </a:ext>
            </a:extLst>
          </p:cNvPr>
          <p:cNvSpPr>
            <a:spLocks noGrp="1"/>
          </p:cNvSpPr>
          <p:nvPr>
            <p:ph idx="1"/>
          </p:nvPr>
        </p:nvSpPr>
        <p:spPr>
          <a:xfrm>
            <a:off x="838200" y="1650019"/>
            <a:ext cx="6165914" cy="4546896"/>
          </a:xfrm>
        </p:spPr>
        <p:txBody>
          <a:bodyPr>
            <a:normAutofit fontScale="85000" lnSpcReduction="20000"/>
          </a:bodyPr>
          <a:lstStyle/>
          <a:p>
            <a:r>
              <a:rPr lang="en-US" sz="3600" b="1" u="sng" dirty="0"/>
              <a:t>Study Abroad Questions:</a:t>
            </a:r>
          </a:p>
          <a:p>
            <a:pPr marL="457200" indent="-457200">
              <a:buFont typeface="Arial" panose="020B0604020202020204" pitchFamily="34" charset="0"/>
              <a:buChar char="•"/>
            </a:pPr>
            <a:r>
              <a:rPr lang="en-US" sz="3200" dirty="0"/>
              <a:t>Syracuse Abroad Website</a:t>
            </a:r>
          </a:p>
          <a:p>
            <a:pPr marL="457200" indent="-457200">
              <a:buFont typeface="Arial" panose="020B0604020202020204" pitchFamily="34" charset="0"/>
              <a:buChar char="•"/>
            </a:pPr>
            <a:r>
              <a:rPr lang="en-US" sz="3200" dirty="0"/>
              <a:t>Meet with an International Program Advisor</a:t>
            </a:r>
          </a:p>
          <a:p>
            <a:pPr marL="457200" indent="-457200">
              <a:buFont typeface="Arial" panose="020B0604020202020204" pitchFamily="34" charset="0"/>
              <a:buChar char="•"/>
            </a:pPr>
            <a:r>
              <a:rPr lang="en-US" sz="3200" dirty="0"/>
              <a:t>Chat with a Global Ambassador</a:t>
            </a:r>
          </a:p>
          <a:p>
            <a:r>
              <a:rPr lang="en-US" sz="3600" b="1" u="sng" dirty="0"/>
              <a:t>Scholarship Essay Assistance:</a:t>
            </a:r>
          </a:p>
          <a:p>
            <a:pPr marL="457200" indent="-457200">
              <a:buFont typeface="Arial" panose="020B0604020202020204" pitchFamily="34" charset="0"/>
              <a:buChar char="•"/>
            </a:pPr>
            <a:r>
              <a:rPr lang="en-US" sz="3200" dirty="0"/>
              <a:t>Center for Fellowship &amp; Scholarship Advising – book an appointment</a:t>
            </a:r>
          </a:p>
          <a:p>
            <a:r>
              <a:rPr lang="en-US" sz="3600" b="1" u="sng" dirty="0"/>
              <a:t>Financial Aid Concerns:</a:t>
            </a:r>
          </a:p>
          <a:p>
            <a:pPr marL="457200" indent="-457200">
              <a:buFont typeface="Arial" panose="020B0604020202020204" pitchFamily="34" charset="0"/>
              <a:buChar char="•"/>
            </a:pPr>
            <a:r>
              <a:rPr lang="en-US" dirty="0"/>
              <a:t>Your</a:t>
            </a:r>
            <a:r>
              <a:rPr lang="en-US" sz="3200" dirty="0"/>
              <a:t> Financial Aid advisor – book an appointment</a:t>
            </a:r>
          </a:p>
        </p:txBody>
      </p:sp>
      <p:pic>
        <p:nvPicPr>
          <p:cNvPr id="5" name="Picture Placeholder 9">
            <a:extLst>
              <a:ext uri="{FF2B5EF4-FFF2-40B4-BE49-F238E27FC236}">
                <a16:creationId xmlns:a16="http://schemas.microsoft.com/office/drawing/2014/main" id="{E620163A-5B76-47E5-A8D8-FE21AA02EC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802317" y="1650019"/>
            <a:ext cx="5044451" cy="4371290"/>
          </a:xfrm>
          <a:prstGeom prst="rect">
            <a:avLst/>
          </a:prstGeom>
        </p:spPr>
      </p:pic>
    </p:spTree>
    <p:extLst>
      <p:ext uri="{BB962C8B-B14F-4D97-AF65-F5344CB8AC3E}">
        <p14:creationId xmlns:p14="http://schemas.microsoft.com/office/powerpoint/2010/main" val="2724101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18EEA31-F3DF-3034-6FE0-5A58CD14205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B212CC9-F550-F245-B105-23DB02F54A82}"/>
              </a:ext>
            </a:extLst>
          </p:cNvPr>
          <p:cNvSpPr>
            <a:spLocks noGrp="1"/>
          </p:cNvSpPr>
          <p:nvPr>
            <p:ph type="title"/>
          </p:nvPr>
        </p:nvSpPr>
        <p:spPr/>
        <p:txBody>
          <a:bodyPr>
            <a:normAutofit/>
          </a:bodyPr>
          <a:lstStyle/>
          <a:p>
            <a:r>
              <a:rPr lang="en-US" dirty="0">
                <a:latin typeface="Sherman Sans Book"/>
                <a:ea typeface="Sherman Sans Bold" pitchFamily="50" charset="0"/>
              </a:rPr>
              <a:t>Our advice?</a:t>
            </a:r>
          </a:p>
        </p:txBody>
      </p:sp>
      <p:sp>
        <p:nvSpPr>
          <p:cNvPr id="3" name="Content Placeholder 2">
            <a:extLst>
              <a:ext uri="{FF2B5EF4-FFF2-40B4-BE49-F238E27FC236}">
                <a16:creationId xmlns:a16="http://schemas.microsoft.com/office/drawing/2014/main" id="{4AC42223-9585-C74D-89FB-DEDD812CDE66}"/>
              </a:ext>
            </a:extLst>
          </p:cNvPr>
          <p:cNvSpPr>
            <a:spLocks noGrp="1"/>
          </p:cNvSpPr>
          <p:nvPr>
            <p:ph idx="1"/>
          </p:nvPr>
        </p:nvSpPr>
        <p:spPr>
          <a:xfrm>
            <a:off x="838201" y="1825625"/>
            <a:ext cx="6165914" cy="4546896"/>
          </a:xfrm>
        </p:spPr>
        <p:txBody>
          <a:bodyPr vert="horz" lIns="0" tIns="45720" rIns="0" bIns="45720" rtlCol="0" anchor="t">
            <a:normAutofit/>
          </a:bodyPr>
          <a:lstStyle/>
          <a:p>
            <a:pPr marL="457200" indent="-457200">
              <a:buFont typeface="Arial" panose="020B0604020202020204" pitchFamily="34" charset="0"/>
              <a:buChar char="•"/>
            </a:pPr>
            <a:r>
              <a:rPr lang="en-US" sz="2800" dirty="0">
                <a:latin typeface="Sherman Sans Book"/>
              </a:rPr>
              <a:t>Sign up to attend CFSA’s writing workshops.</a:t>
            </a:r>
          </a:p>
          <a:p>
            <a:pPr marL="457200" indent="-457200">
              <a:buFont typeface="Arial" panose="020B0604020202020204" pitchFamily="34" charset="0"/>
              <a:buChar char="•"/>
            </a:pPr>
            <a:r>
              <a:rPr lang="en-US" sz="2800" dirty="0">
                <a:latin typeface="Sherman Sans Book"/>
              </a:rPr>
              <a:t>Start drafting your essays as soon as possible.</a:t>
            </a:r>
          </a:p>
          <a:p>
            <a:pPr marL="457200" indent="-457200">
              <a:buFont typeface="Arial" panose="020B0604020202020204" pitchFamily="34" charset="0"/>
              <a:buChar char="•"/>
            </a:pPr>
            <a:r>
              <a:rPr lang="en-US" sz="2800" dirty="0">
                <a:latin typeface="Sherman Sans Book"/>
              </a:rPr>
              <a:t>Visit the Gilman website for essay tips, examples of follow-on projects, and more! </a:t>
            </a:r>
            <a:r>
              <a:rPr lang="en-US" sz="2800" i="1" dirty="0">
                <a:solidFill>
                  <a:schemeClr val="accent2"/>
                </a:solidFill>
                <a:latin typeface="Sherman Sans Book"/>
                <a:hlinkClick r:id="rId3"/>
              </a:rPr>
              <a:t>https://www.gilmanscholarship.org/</a:t>
            </a:r>
            <a:r>
              <a:rPr lang="en-US" sz="2800" i="1" dirty="0">
                <a:solidFill>
                  <a:schemeClr val="accent2"/>
                </a:solidFill>
                <a:latin typeface="Sherman Sans Book"/>
              </a:rPr>
              <a:t> </a:t>
            </a:r>
          </a:p>
        </p:txBody>
      </p:sp>
      <p:pic>
        <p:nvPicPr>
          <p:cNvPr id="6" name="Picture 5">
            <a:extLst>
              <a:ext uri="{FF2B5EF4-FFF2-40B4-BE49-F238E27FC236}">
                <a16:creationId xmlns:a16="http://schemas.microsoft.com/office/drawing/2014/main" id="{84DEEEE8-A564-4373-8EE7-66E4428B529A}"/>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400041" y="1444612"/>
            <a:ext cx="4791958" cy="4741035"/>
          </a:xfrm>
          <a:prstGeom prst="rect">
            <a:avLst/>
          </a:prstGeom>
        </p:spPr>
      </p:pic>
    </p:spTree>
    <p:extLst>
      <p:ext uri="{BB962C8B-B14F-4D97-AF65-F5344CB8AC3E}">
        <p14:creationId xmlns:p14="http://schemas.microsoft.com/office/powerpoint/2010/main" val="512941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5E5F0A6-E974-A2D2-A229-C8E4A570847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49235AC7-D64B-224F-AE2A-1E4637229D95}"/>
              </a:ext>
            </a:extLst>
          </p:cNvPr>
          <p:cNvSpPr>
            <a:spLocks noGrp="1"/>
          </p:cNvSpPr>
          <p:nvPr>
            <p:ph type="title"/>
          </p:nvPr>
        </p:nvSpPr>
        <p:spPr/>
        <p:txBody>
          <a:bodyPr>
            <a:normAutofit/>
          </a:bodyPr>
          <a:lstStyle/>
          <a:p>
            <a:r>
              <a:rPr lang="en-US" dirty="0"/>
              <a:t>Questions?</a:t>
            </a:r>
          </a:p>
        </p:txBody>
      </p:sp>
      <p:sp>
        <p:nvSpPr>
          <p:cNvPr id="5" name="Text Placeholder 2">
            <a:extLst>
              <a:ext uri="{FF2B5EF4-FFF2-40B4-BE49-F238E27FC236}">
                <a16:creationId xmlns:a16="http://schemas.microsoft.com/office/drawing/2014/main" id="{F2649A40-8753-724B-A98B-9CCAE02C99DF}"/>
              </a:ext>
            </a:extLst>
          </p:cNvPr>
          <p:cNvSpPr>
            <a:spLocks noGrp="1"/>
          </p:cNvSpPr>
          <p:nvPr>
            <p:ph type="body" idx="1"/>
          </p:nvPr>
        </p:nvSpPr>
        <p:spPr/>
        <p:txBody>
          <a:bodyPr/>
          <a:lstStyle/>
          <a:p>
            <a:r>
              <a:rPr lang="en-US" sz="2400" dirty="0">
                <a:latin typeface="Sherman Sans Bold" pitchFamily="50" charset="0"/>
                <a:ea typeface="Sherman Sans Bold" pitchFamily="50" charset="0"/>
                <a:hlinkClick r:id="rId3"/>
              </a:rPr>
              <a:t>www.gilmanscholarship.org/</a:t>
            </a:r>
            <a:endParaRPr lang="en-US" sz="2400" dirty="0">
              <a:latin typeface="Sherman Sans Bold" pitchFamily="50" charset="0"/>
              <a:ea typeface="Sherman Sans Bold" pitchFamily="50" charset="0"/>
            </a:endParaRPr>
          </a:p>
          <a:p>
            <a:endParaRPr lang="en-US" dirty="0"/>
          </a:p>
        </p:txBody>
      </p:sp>
      <p:pic>
        <p:nvPicPr>
          <p:cNvPr id="11" name="Picture 2" descr="https://www.gilmanscholarship.org/wp-content/uploads/2018/08/logo-gilman.png">
            <a:extLst>
              <a:ext uri="{FF2B5EF4-FFF2-40B4-BE49-F238E27FC236}">
                <a16:creationId xmlns:a16="http://schemas.microsoft.com/office/drawing/2014/main" id="{1FD04D36-0296-4BA5-8B14-C444EFA5108F}"/>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439744" y="481314"/>
            <a:ext cx="3781183" cy="7616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Placeholder 6">
            <a:extLst>
              <a:ext uri="{FF2B5EF4-FFF2-40B4-BE49-F238E27FC236}">
                <a16:creationId xmlns:a16="http://schemas.microsoft.com/office/drawing/2014/main" id="{3D0B01EE-9F17-44A6-972B-58990A3150C2}"/>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5269584" y="0"/>
            <a:ext cx="6922416" cy="6849210"/>
          </a:xfrm>
          <a:prstGeom prst="rect">
            <a:avLst/>
          </a:prstGeom>
        </p:spPr>
      </p:pic>
    </p:spTree>
    <p:extLst>
      <p:ext uri="{BB962C8B-B14F-4D97-AF65-F5344CB8AC3E}">
        <p14:creationId xmlns:p14="http://schemas.microsoft.com/office/powerpoint/2010/main" val="647305773"/>
      </p:ext>
    </p:extLst>
  </p:cSld>
  <p:clrMapOvr>
    <a:masterClrMapping/>
  </p:clrMapOvr>
</p:sld>
</file>

<file path=ppt/theme/theme1.xml><?xml version="1.0" encoding="utf-8"?>
<a:theme xmlns:a="http://schemas.openxmlformats.org/drawingml/2006/main" name="Office Theme">
  <a:themeElements>
    <a:clrScheme name="Syracuse University Color Palette">
      <a:dk1>
        <a:srgbClr val="3F403F"/>
      </a:dk1>
      <a:lt1>
        <a:srgbClr val="FFFFFF"/>
      </a:lt1>
      <a:dk2>
        <a:srgbClr val="F76900"/>
      </a:dk2>
      <a:lt2>
        <a:srgbClr val="ADB3B8"/>
      </a:lt2>
      <a:accent1>
        <a:srgbClr val="000E54"/>
      </a:accent1>
      <a:accent2>
        <a:srgbClr val="FF431B"/>
      </a:accent2>
      <a:accent3>
        <a:srgbClr val="FF8E00"/>
      </a:accent3>
      <a:accent4>
        <a:srgbClr val="203299"/>
      </a:accent4>
      <a:accent5>
        <a:srgbClr val="2B72D7"/>
      </a:accent5>
      <a:accent6>
        <a:srgbClr val="F76900"/>
      </a:accent6>
      <a:hlink>
        <a:srgbClr val="D74100"/>
      </a:hlink>
      <a:folHlink>
        <a:srgbClr val="D74100"/>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12129</TotalTime>
  <Words>1422</Words>
  <Application>Microsoft Office PowerPoint</Application>
  <PresentationFormat>Widescreen</PresentationFormat>
  <Paragraphs>151</Paragraphs>
  <Slides>24</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Calibri</vt:lpstr>
      <vt:lpstr>Sherman Sans</vt:lpstr>
      <vt:lpstr>Sherman Sans Bold</vt:lpstr>
      <vt:lpstr>Sherman Sans Book</vt:lpstr>
      <vt:lpstr>Sherman Serif Book</vt:lpstr>
      <vt:lpstr>System Font Regular</vt:lpstr>
      <vt:lpstr>Wingdings</vt:lpstr>
      <vt:lpstr>Office Theme</vt:lpstr>
      <vt:lpstr>PowerPoint Presentation</vt:lpstr>
      <vt:lpstr>What is the Gilman Scholarship Program?</vt:lpstr>
      <vt:lpstr>How much funding might I receive?</vt:lpstr>
      <vt:lpstr>Am I eligible to apply?</vt:lpstr>
      <vt:lpstr>Eligible Study Abroad Programs</vt:lpstr>
      <vt:lpstr>How do I apply for Gilman?</vt:lpstr>
      <vt:lpstr>Gilman Selection Criteria</vt:lpstr>
      <vt:lpstr>How might receiving the Gilman Scholarship affect my financial aid?</vt:lpstr>
      <vt:lpstr>Application Essays</vt:lpstr>
      <vt:lpstr>STATEMENT OF PURPOSE  ESSAY 1: MOTIVATIONS FOR STUDYING OR INTERNING ABROAD </vt:lpstr>
      <vt:lpstr>STATEMENT OF PURPOSE ESSAY 2: KNOWLEDGE AND SKILL DEVELOPMENT THROUGH STUDYING AND INTERNING ABROAD</vt:lpstr>
      <vt:lpstr>REPRESENTING AMERICA ABROAD AND HOMETOWN IMPACT ESSAY 3: GILMAN SCHOLARS AS CITIZEN DIPLOMATS</vt:lpstr>
      <vt:lpstr>REPRESENTING AMERICA ABROAD AND HOMETOWN IMPACT ESSAY 4: CONTRIBUTIONS TO U.S. COMMUNITIES AND FOLLOW-ON SERVICE PROJECT PROPOSAL</vt:lpstr>
      <vt:lpstr>SUPPLEMENTAL ESSAYS (300 words)</vt:lpstr>
      <vt:lpstr>ESSAY TIPS 1 </vt:lpstr>
      <vt:lpstr>ESSAY TIPS 2 </vt:lpstr>
      <vt:lpstr>Hear from a Gilman Recipient!</vt:lpstr>
      <vt:lpstr>Gilman Application Timeline</vt:lpstr>
      <vt:lpstr>SU Abroad Application Timelines</vt:lpstr>
      <vt:lpstr>What is the certification process?</vt:lpstr>
      <vt:lpstr>The Gilman-McCain Scholarship</vt:lpstr>
      <vt:lpstr>Where to Go for Application Support</vt:lpstr>
      <vt:lpstr>Our advice?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Hubert De La Vega</dc:creator>
  <cp:lastModifiedBy>Sarah E Nebhut</cp:lastModifiedBy>
  <cp:revision>235</cp:revision>
  <dcterms:created xsi:type="dcterms:W3CDTF">2019-07-05T14:23:44Z</dcterms:created>
  <dcterms:modified xsi:type="dcterms:W3CDTF">2026-08-24T19:55:17Z</dcterms:modified>
</cp:coreProperties>
</file>